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314" r:id="rId2"/>
    <p:sldId id="330" r:id="rId3"/>
    <p:sldId id="345" r:id="rId4"/>
    <p:sldId id="346" r:id="rId5"/>
    <p:sldId id="333" r:id="rId6"/>
    <p:sldId id="334" r:id="rId7"/>
    <p:sldId id="335" r:id="rId8"/>
    <p:sldId id="337" r:id="rId9"/>
    <p:sldId id="339" r:id="rId10"/>
    <p:sldId id="303" r:id="rId11"/>
    <p:sldId id="309" r:id="rId12"/>
    <p:sldId id="34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AF"/>
    <a:srgbClr val="57FFA3"/>
    <a:srgbClr val="45AEF5"/>
    <a:srgbClr val="FFB3B3"/>
    <a:srgbClr val="CAE8AA"/>
    <a:srgbClr val="B0DD7F"/>
    <a:srgbClr val="009644"/>
    <a:srgbClr val="A6D86E"/>
    <a:srgbClr val="018C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0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571068480494121"/>
          <c:y val="4.2294921468149824E-2"/>
          <c:w val="0.64189445356715269"/>
          <c:h val="0.8157717785276842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местного бюджета 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r>
                      <a:rPr lang="ru-RU" smtClean="0"/>
                      <a:t>517,0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5503,7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r>
                      <a:rPr lang="ru-RU" smtClean="0"/>
                      <a:t>557,2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5372.6</c:v>
                </c:pt>
                <c:pt idx="1">
                  <c:v>4942.1000000000004</c:v>
                </c:pt>
                <c:pt idx="2">
                  <c:v>5011.5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федерального бюджета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29643,1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722078331817872E-2"/>
                  <c:y val="-1.851851851851852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24399,5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24918,8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34168.5</c:v>
                </c:pt>
                <c:pt idx="1">
                  <c:v>27403.200000000001</c:v>
                </c:pt>
                <c:pt idx="2">
                  <c:v>26271.3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Средства областного бюджета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80160,7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87310,2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97752,8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160012.5</c:v>
                </c:pt>
                <c:pt idx="1">
                  <c:v>164114.6</c:v>
                </c:pt>
                <c:pt idx="2">
                  <c:v>169448.8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0863360"/>
        <c:axId val="100893824"/>
        <c:axId val="83673536"/>
      </c:bar3DChart>
      <c:catAx>
        <c:axId val="100863360"/>
        <c:scaling>
          <c:orientation val="minMax"/>
        </c:scaling>
        <c:delete val="0"/>
        <c:axPos val="b"/>
        <c:majorTickMark val="out"/>
        <c:minorTickMark val="none"/>
        <c:tickLblPos val="nextTo"/>
        <c:crossAx val="100893824"/>
        <c:crosses val="autoZero"/>
        <c:auto val="1"/>
        <c:lblAlgn val="ctr"/>
        <c:lblOffset val="100"/>
        <c:noMultiLvlLbl val="0"/>
      </c:catAx>
      <c:valAx>
        <c:axId val="100893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863360"/>
        <c:crosses val="autoZero"/>
        <c:crossBetween val="between"/>
      </c:valAx>
      <c:serAx>
        <c:axId val="83673536"/>
        <c:scaling>
          <c:orientation val="minMax"/>
        </c:scaling>
        <c:delete val="1"/>
        <c:axPos val="b"/>
        <c:majorTickMark val="out"/>
        <c:minorTickMark val="none"/>
        <c:tickLblPos val="nextTo"/>
        <c:crossAx val="100893824"/>
        <c:crosses val="autoZero"/>
      </c:serAx>
    </c:plotArea>
    <c:legend>
      <c:legendPos val="r"/>
      <c:layout>
        <c:manualLayout>
          <c:xMode val="edge"/>
          <c:yMode val="edge"/>
          <c:x val="0.68222331764078248"/>
          <c:y val="0.70829208848893888"/>
          <c:w val="0.31777668235921808"/>
          <c:h val="0.2844740240803233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8989184"/>
        <c:axId val="98991104"/>
        <c:axId val="28729792"/>
      </c:bar3DChart>
      <c:catAx>
        <c:axId val="98989184"/>
        <c:scaling>
          <c:orientation val="minMax"/>
        </c:scaling>
        <c:delete val="0"/>
        <c:axPos val="b"/>
        <c:majorTickMark val="out"/>
        <c:minorTickMark val="none"/>
        <c:tickLblPos val="nextTo"/>
        <c:crossAx val="98991104"/>
        <c:crosses val="autoZero"/>
        <c:auto val="1"/>
        <c:lblAlgn val="ctr"/>
        <c:lblOffset val="100"/>
        <c:noMultiLvlLbl val="0"/>
      </c:catAx>
      <c:valAx>
        <c:axId val="989911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98989184"/>
        <c:crosses val="autoZero"/>
        <c:crossBetween val="between"/>
      </c:valAx>
      <c:serAx>
        <c:axId val="28729792"/>
        <c:scaling>
          <c:orientation val="minMax"/>
        </c:scaling>
        <c:delete val="0"/>
        <c:axPos val="b"/>
        <c:majorTickMark val="out"/>
        <c:minorTickMark val="none"/>
        <c:tickLblPos val="nextTo"/>
        <c:crossAx val="98991104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0689048018233664E-2"/>
          <c:w val="0.96195956440569785"/>
          <c:h val="0.59040641107217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3"/>
                <c:pt idx="0">
                  <c:v>Социальное обеспечение -133759,7 тыс. руб.</c:v>
                </c:pt>
                <c:pt idx="1">
                  <c:v>Социальное обслуживание- 72265,1 тыс. руб.</c:v>
                </c:pt>
                <c:pt idx="2">
                  <c:v>Другие вопросы в области социальной политики- 9296,0 тыс. 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133759.70000000001</c:v>
                </c:pt>
                <c:pt idx="1">
                  <c:v>72265.100000000006</c:v>
                </c:pt>
                <c:pt idx="2">
                  <c:v>9296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2.5512959317585304E-2"/>
          <c:y val="0.74201408176869232"/>
          <c:w val="0.95730725065616795"/>
          <c:h val="0.2403489890012220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7830782807257679"/>
          <c:y val="1.6870807815689704E-3"/>
          <c:w val="0.43703242936638248"/>
          <c:h val="0.9354378619339249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invertIfNegative val="0"/>
          <c:dLbls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smtClean="0"/>
                      <a:t>3266,2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труженики тыла</c:v>
                </c:pt>
                <c:pt idx="1">
                  <c:v>ветераны труда</c:v>
                </c:pt>
                <c:pt idx="2">
                  <c:v>получатели жилищных субсидий</c:v>
                </c:pt>
                <c:pt idx="3">
                  <c:v>сельские специалисты</c:v>
                </c:pt>
                <c:pt idx="4">
                  <c:v>пострадавшие от политических репрессий</c:v>
                </c:pt>
                <c:pt idx="5">
                  <c:v>федеральные льготники</c:v>
                </c:pt>
                <c:pt idx="6">
                  <c:v>ветераны труда Ростовской области</c:v>
                </c:pt>
                <c:pt idx="7">
                  <c:v>почетный донор</c:v>
                </c:pt>
                <c:pt idx="8">
                  <c:v>граждане, подвергшиеся радиации</c:v>
                </c:pt>
                <c:pt idx="9">
                  <c:v>погребение неработающим гражданам</c:v>
                </c:pt>
                <c:pt idx="10">
                  <c:v>пенсия за выслугу лет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191.4</c:v>
                </c:pt>
                <c:pt idx="1">
                  <c:v>13791.4</c:v>
                </c:pt>
                <c:pt idx="2">
                  <c:v>11516</c:v>
                </c:pt>
                <c:pt idx="3">
                  <c:v>33385.300000000003</c:v>
                </c:pt>
                <c:pt idx="4">
                  <c:v>349.4</c:v>
                </c:pt>
                <c:pt idx="5">
                  <c:v>11325.3</c:v>
                </c:pt>
                <c:pt idx="6">
                  <c:v>4292.8</c:v>
                </c:pt>
                <c:pt idx="7">
                  <c:v>583.9</c:v>
                </c:pt>
                <c:pt idx="8">
                  <c:v>1141.5</c:v>
                </c:pt>
                <c:pt idx="9">
                  <c:v>323.89999999999998</c:v>
                </c:pt>
                <c:pt idx="10">
                  <c:v>3266.2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invertIfNegative val="0"/>
          <c:dLbls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336,7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труженики тыла</c:v>
                </c:pt>
                <c:pt idx="1">
                  <c:v>ветераны труда</c:v>
                </c:pt>
                <c:pt idx="2">
                  <c:v>получатели жилищных субсидий</c:v>
                </c:pt>
                <c:pt idx="3">
                  <c:v>сельские специалисты</c:v>
                </c:pt>
                <c:pt idx="4">
                  <c:v>пострадавшие от политических репрессий</c:v>
                </c:pt>
                <c:pt idx="5">
                  <c:v>федеральные льготники</c:v>
                </c:pt>
                <c:pt idx="6">
                  <c:v>ветераны труда Ростовской области</c:v>
                </c:pt>
                <c:pt idx="7">
                  <c:v>почетный донор</c:v>
                </c:pt>
                <c:pt idx="8">
                  <c:v>граждане, подвергшиеся радиации</c:v>
                </c:pt>
                <c:pt idx="9">
                  <c:v>погребение неработающим гражданам</c:v>
                </c:pt>
                <c:pt idx="10">
                  <c:v>пенсия за выслугу лет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192.9</c:v>
                </c:pt>
                <c:pt idx="1">
                  <c:v>14135.6</c:v>
                </c:pt>
                <c:pt idx="2">
                  <c:v>11930.7</c:v>
                </c:pt>
                <c:pt idx="3">
                  <c:v>34597.300000000003</c:v>
                </c:pt>
                <c:pt idx="4">
                  <c:v>359.6</c:v>
                </c:pt>
                <c:pt idx="5">
                  <c:v>11554.6</c:v>
                </c:pt>
                <c:pt idx="6">
                  <c:v>4417</c:v>
                </c:pt>
                <c:pt idx="7">
                  <c:v>607.20000000000005</c:v>
                </c:pt>
                <c:pt idx="8">
                  <c:v>1286.5</c:v>
                </c:pt>
                <c:pt idx="9">
                  <c:v>336.7</c:v>
                </c:pt>
                <c:pt idx="10">
                  <c:v>3266.2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invertIfNegative val="0"/>
          <c:dLbls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smtClean="0"/>
                      <a:t>350,3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3266,2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труженики тыла</c:v>
                </c:pt>
                <c:pt idx="1">
                  <c:v>ветераны труда</c:v>
                </c:pt>
                <c:pt idx="2">
                  <c:v>получатели жилищных субсидий</c:v>
                </c:pt>
                <c:pt idx="3">
                  <c:v>сельские специалисты</c:v>
                </c:pt>
                <c:pt idx="4">
                  <c:v>пострадавшие от политических репрессий</c:v>
                </c:pt>
                <c:pt idx="5">
                  <c:v>федеральные льготники</c:v>
                </c:pt>
                <c:pt idx="6">
                  <c:v>ветераны труда Ростовской области</c:v>
                </c:pt>
                <c:pt idx="7">
                  <c:v>почетный донор</c:v>
                </c:pt>
                <c:pt idx="8">
                  <c:v>граждане, подвергшиеся радиации</c:v>
                </c:pt>
                <c:pt idx="9">
                  <c:v>погребение неработающим гражданам</c:v>
                </c:pt>
                <c:pt idx="10">
                  <c:v>пенсия за выслугу лет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194.3</c:v>
                </c:pt>
                <c:pt idx="1">
                  <c:v>14626.2</c:v>
                </c:pt>
                <c:pt idx="2">
                  <c:v>12360.2</c:v>
                </c:pt>
                <c:pt idx="3">
                  <c:v>35866.699999999997</c:v>
                </c:pt>
                <c:pt idx="4">
                  <c:v>370.4</c:v>
                </c:pt>
                <c:pt idx="5">
                  <c:v>11555.2</c:v>
                </c:pt>
                <c:pt idx="6">
                  <c:v>4546</c:v>
                </c:pt>
                <c:pt idx="7">
                  <c:v>631.6</c:v>
                </c:pt>
                <c:pt idx="8">
                  <c:v>1338.1</c:v>
                </c:pt>
                <c:pt idx="9">
                  <c:v>350.3</c:v>
                </c:pt>
                <c:pt idx="10">
                  <c:v>3266.2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4649344"/>
        <c:axId val="114685440"/>
        <c:axId val="0"/>
      </c:bar3DChart>
      <c:catAx>
        <c:axId val="1146493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300" baseline="0"/>
            </a:pPr>
            <a:endParaRPr lang="ru-RU"/>
          </a:p>
        </c:txPr>
        <c:crossAx val="114685440"/>
        <c:crosses val="autoZero"/>
        <c:auto val="1"/>
        <c:lblAlgn val="ctr"/>
        <c:lblOffset val="100"/>
        <c:noMultiLvlLbl val="0"/>
      </c:catAx>
      <c:valAx>
        <c:axId val="114685440"/>
        <c:scaling>
          <c:orientation val="minMax"/>
          <c:max val="1200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14649344"/>
        <c:crosses val="autoZero"/>
        <c:crossBetween val="between"/>
        <c:majorUnit val="3000"/>
        <c:minorUnit val="200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выплаты на детей 1-2 года жизни</c:v>
                </c:pt>
                <c:pt idx="1">
                  <c:v>выплаты на детей из многодетных семей</c:v>
                </c:pt>
                <c:pt idx="2">
                  <c:v>ежемесячное пособие на ребенка</c:v>
                </c:pt>
                <c:pt idx="3">
                  <c:v>денежные выплаты на 3-го ребенка</c:v>
                </c:pt>
                <c:pt idx="4">
                  <c:v>пособие женам военнослужащих</c:v>
                </c:pt>
                <c:pt idx="5">
                  <c:v>компенсация на приобретение продуктов питания</c:v>
                </c:pt>
                <c:pt idx="6">
                  <c:v>пособие по уходу за ребенком до 1,5 лет</c:v>
                </c:pt>
                <c:pt idx="7">
                  <c:v>материнский капитал</c:v>
                </c:pt>
                <c:pt idx="8">
                  <c:v>оздоровление детей</c:v>
                </c:pt>
                <c:pt idx="9">
                  <c:v>проезд к месту отдыха и обратно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3488</c:v>
                </c:pt>
                <c:pt idx="1">
                  <c:v>2324</c:v>
                </c:pt>
                <c:pt idx="2">
                  <c:v>12595.7</c:v>
                </c:pt>
                <c:pt idx="3">
                  <c:v>15915.7</c:v>
                </c:pt>
                <c:pt idx="4">
                  <c:v>447.4</c:v>
                </c:pt>
                <c:pt idx="5">
                  <c:v>121.2</c:v>
                </c:pt>
                <c:pt idx="6">
                  <c:v>9858.5</c:v>
                </c:pt>
                <c:pt idx="7">
                  <c:v>4087.6</c:v>
                </c:pt>
                <c:pt idx="8">
                  <c:v>4340.2</c:v>
                </c:pt>
                <c:pt idx="9">
                  <c:v>400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выплаты на детей 1-2 года жизни</c:v>
                </c:pt>
                <c:pt idx="1">
                  <c:v>выплаты на детей из многодетных семей</c:v>
                </c:pt>
                <c:pt idx="2">
                  <c:v>ежемесячное пособие на ребенка</c:v>
                </c:pt>
                <c:pt idx="3">
                  <c:v>денежные выплаты на 3-го ребенка</c:v>
                </c:pt>
                <c:pt idx="4">
                  <c:v>пособие женам военнослужащих</c:v>
                </c:pt>
                <c:pt idx="5">
                  <c:v>компенсация на приобретение продуктов питания</c:v>
                </c:pt>
                <c:pt idx="6">
                  <c:v>пособие по уходу за ребенком до 1,5 лет</c:v>
                </c:pt>
                <c:pt idx="7">
                  <c:v>материнский капитал</c:v>
                </c:pt>
                <c:pt idx="8">
                  <c:v>оздоровление детей</c:v>
                </c:pt>
                <c:pt idx="9">
                  <c:v>проезд к месту отдыха и обратно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3630.8</c:v>
                </c:pt>
                <c:pt idx="1">
                  <c:v>2418.4</c:v>
                </c:pt>
                <c:pt idx="2">
                  <c:v>12922.5</c:v>
                </c:pt>
                <c:pt idx="3">
                  <c:v>10238.799999999999</c:v>
                </c:pt>
                <c:pt idx="4">
                  <c:v>461.8</c:v>
                </c:pt>
                <c:pt idx="5">
                  <c:v>126.2</c:v>
                </c:pt>
                <c:pt idx="6">
                  <c:v>10475.1</c:v>
                </c:pt>
                <c:pt idx="7">
                  <c:v>4087.6</c:v>
                </c:pt>
                <c:pt idx="8">
                  <c:v>4513.8</c:v>
                </c:pt>
                <c:pt idx="9">
                  <c:v>429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выплаты на детей 1-2 года жизни</c:v>
                </c:pt>
                <c:pt idx="1">
                  <c:v>выплаты на детей из многодетных семей</c:v>
                </c:pt>
                <c:pt idx="2">
                  <c:v>ежемесячное пособие на ребенка</c:v>
                </c:pt>
                <c:pt idx="3">
                  <c:v>денежные выплаты на 3-го ребенка</c:v>
                </c:pt>
                <c:pt idx="4">
                  <c:v>пособие женам военнослужащих</c:v>
                </c:pt>
                <c:pt idx="5">
                  <c:v>компенсация на приобретение продуктов питания</c:v>
                </c:pt>
                <c:pt idx="6">
                  <c:v>пособие по уходу за ребенком до 1,5 лет</c:v>
                </c:pt>
                <c:pt idx="7">
                  <c:v>материнский капитал</c:v>
                </c:pt>
                <c:pt idx="8">
                  <c:v>оздоровление детей</c:v>
                </c:pt>
                <c:pt idx="9">
                  <c:v>проезд к месту отдыха и обратно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3778</c:v>
                </c:pt>
                <c:pt idx="1">
                  <c:v>2564.3000000000002</c:v>
                </c:pt>
                <c:pt idx="2">
                  <c:v>13451.2</c:v>
                </c:pt>
                <c:pt idx="3">
                  <c:v>11035.9</c:v>
                </c:pt>
                <c:pt idx="4">
                  <c:v>336</c:v>
                </c:pt>
                <c:pt idx="5">
                  <c:v>131.5</c:v>
                </c:pt>
                <c:pt idx="6">
                  <c:v>11043.6</c:v>
                </c:pt>
                <c:pt idx="7">
                  <c:v>4087.6</c:v>
                </c:pt>
                <c:pt idx="8">
                  <c:v>4694.3</c:v>
                </c:pt>
                <c:pt idx="9">
                  <c:v>429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2456192"/>
        <c:axId val="42457728"/>
        <c:axId val="0"/>
      </c:bar3DChart>
      <c:catAx>
        <c:axId val="424561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300" baseline="0"/>
            </a:pPr>
            <a:endParaRPr lang="ru-RU"/>
          </a:p>
        </c:txPr>
        <c:crossAx val="42457728"/>
        <c:crosses val="autoZero"/>
        <c:auto val="1"/>
        <c:lblAlgn val="ctr"/>
        <c:lblOffset val="100"/>
        <c:noMultiLvlLbl val="0"/>
      </c:catAx>
      <c:valAx>
        <c:axId val="42457728"/>
        <c:scaling>
          <c:orientation val="minMax"/>
          <c:max val="1200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42456192"/>
        <c:crosses val="autoZero"/>
        <c:crossBetween val="between"/>
        <c:majorUnit val="3000"/>
        <c:minorUnit val="200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80"/>
      <c:rAngAx val="1"/>
    </c:view3D>
    <c:floor>
      <c:thickness val="0"/>
      <c:spPr>
        <a:noFill/>
        <a:ln w="3175">
          <a:solidFill>
            <a:srgbClr val="000000"/>
          </a:solidFill>
          <a:prstDash val="solid"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994309052412783E-2"/>
          <c:y val="2.2879740131346679E-2"/>
          <c:w val="0.90196078431372551"/>
          <c:h val="0.7452496725242553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8080"/>
            </a:solidFill>
            <a:ln w="24929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layout>
                <c:manualLayout>
                  <c:x val="9.3533627851978534E-3"/>
                  <c:y val="0.21741525027818143"/>
                </c:manualLayout>
              </c:layout>
              <c:tx>
                <c:rich>
                  <a:bodyPr/>
                  <a:lstStyle/>
                  <a:p>
                    <a:pPr>
                      <a:defRPr sz="1636" b="1" i="0" u="none" strike="noStrike" baseline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600" dirty="0" smtClean="0">
                        <a:solidFill>
                          <a:srgbClr val="002060"/>
                        </a:solidFill>
                      </a:rPr>
                      <a:t>15915,7</a:t>
                    </a:r>
                  </a:p>
                  <a:p>
                    <a:pPr>
                      <a:defRPr sz="1636" b="1" i="0" u="none" strike="noStrike" baseline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600" dirty="0" smtClean="0">
                        <a:solidFill>
                          <a:srgbClr val="002060"/>
                        </a:solidFill>
                      </a:rPr>
                      <a:t> </a:t>
                    </a:r>
                    <a:r>
                      <a:rPr lang="ru-RU" sz="1600" dirty="0" smtClean="0">
                        <a:solidFill>
                          <a:srgbClr val="002060"/>
                        </a:solidFill>
                      </a:rPr>
                      <a:t>тыс. руб.</a:t>
                    </a:r>
                  </a:p>
                  <a:p>
                    <a:pPr>
                      <a:defRPr sz="1636" b="1" i="0" u="none" strike="noStrike" baseline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endParaRPr lang="ru-RU" sz="1600" dirty="0">
                      <a:solidFill>
                        <a:srgbClr val="002060"/>
                      </a:solidFill>
                    </a:endParaRPr>
                  </a:p>
                </c:rich>
              </c:tx>
              <c:spPr>
                <a:noFill/>
                <a:ln w="25967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032320423031439E-2"/>
                  <c:y val="0.24730593141876694"/>
                </c:manualLayout>
              </c:layout>
              <c:tx>
                <c:rich>
                  <a:bodyPr/>
                  <a:lstStyle/>
                  <a:p>
                    <a:pPr>
                      <a:defRPr sz="1636" b="1" i="0" u="none" strike="noStrike" baseline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600" dirty="0" smtClean="0">
                        <a:solidFill>
                          <a:srgbClr val="002060"/>
                        </a:solidFill>
                      </a:rPr>
                      <a:t>10087,5 </a:t>
                    </a:r>
                    <a:r>
                      <a:rPr lang="ru-RU" sz="1600" dirty="0" smtClean="0">
                        <a:solidFill>
                          <a:srgbClr val="002060"/>
                        </a:solidFill>
                      </a:rPr>
                      <a:t>тыс. руб.</a:t>
                    </a:r>
                  </a:p>
                  <a:p>
                    <a:pPr>
                      <a:defRPr sz="1636" b="1" i="0" u="none" strike="noStrike" baseline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endParaRPr lang="ru-RU" sz="1600" dirty="0">
                      <a:solidFill>
                        <a:srgbClr val="002060"/>
                      </a:solidFill>
                    </a:endParaRPr>
                  </a:p>
                </c:rich>
              </c:tx>
              <c:spPr>
                <a:noFill/>
                <a:ln w="25967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321905519433359E-2"/>
                  <c:y val="0.23969536556710719"/>
                </c:manualLayout>
              </c:layout>
              <c:tx>
                <c:rich>
                  <a:bodyPr/>
                  <a:lstStyle/>
                  <a:p>
                    <a:pPr>
                      <a:defRPr sz="2454" b="1"/>
                    </a:pPr>
                    <a:r>
                      <a: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10872,8 </a:t>
                    </a:r>
                    <a:r>
                      <a: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тыс. руб.</a:t>
                    </a:r>
                  </a:p>
                  <a:p>
                    <a:pPr>
                      <a:defRPr sz="2454" b="1"/>
                    </a:pPr>
                    <a:endParaRPr lang="ru-RU" sz="1600" dirty="0">
                      <a:solidFill>
                        <a:schemeClr val="tx2">
                          <a:lumMod val="7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 w="25967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967">
                <a:noFill/>
              </a:ln>
            </c:spPr>
            <c:txPr>
              <a:bodyPr/>
              <a:lstStyle/>
              <a:p>
                <a:pPr>
                  <a:defRPr sz="1634" b="1" i="0" u="none" strike="noStrike" baseline="0">
                    <a:solidFill>
                      <a:srgbClr val="333333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г.</c:v>
                </c:pt>
                <c:pt idx="1">
                  <c:v> 2019 г.</c:v>
                </c:pt>
                <c:pt idx="2">
                  <c:v>2020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15915.7</c:v>
                </c:pt>
                <c:pt idx="1">
                  <c:v>10087.5</c:v>
                </c:pt>
                <c:pt idx="2">
                  <c:v>10872.8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gapDepth val="218"/>
        <c:shape val="cone"/>
        <c:axId val="117644288"/>
        <c:axId val="117650176"/>
        <c:axId val="117474624"/>
      </c:bar3DChart>
      <c:catAx>
        <c:axId val="11764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984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2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17650176"/>
        <c:crosses val="autoZero"/>
        <c:auto val="1"/>
        <c:lblAlgn val="ctr"/>
        <c:lblOffset val="100"/>
        <c:noMultiLvlLbl val="0"/>
      </c:catAx>
      <c:valAx>
        <c:axId val="117650176"/>
        <c:scaling>
          <c:orientation val="minMax"/>
          <c:max val="3000"/>
          <c:min val="1000"/>
        </c:scaling>
        <c:delete val="0"/>
        <c:axPos val="l"/>
        <c:majorGridlines>
          <c:spPr>
            <a:ln w="12984">
              <a:solidFill>
                <a:srgbClr val="969696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7644288"/>
        <c:crosses val="autoZero"/>
        <c:crossBetween val="between"/>
        <c:majorUnit val="1000"/>
      </c:valAx>
      <c:serAx>
        <c:axId val="117474624"/>
        <c:scaling>
          <c:orientation val="minMax"/>
        </c:scaling>
        <c:delete val="1"/>
        <c:axPos val="b"/>
        <c:majorTickMark val="out"/>
        <c:minorTickMark val="none"/>
        <c:tickLblPos val="nextTo"/>
        <c:crossAx val="117650176"/>
        <c:crosses val="autoZero"/>
      </c:serAx>
      <c:spPr>
        <a:noFill/>
        <a:ln w="2492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4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70985,1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74677,1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80735,6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70985.100000000006</c:v>
                </c:pt>
                <c:pt idx="1">
                  <c:v>74677.100000000006</c:v>
                </c:pt>
                <c:pt idx="2">
                  <c:v>80735.600000000006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1280</c:v>
                </c:pt>
                <c:pt idx="1">
                  <c:v>1325.2</c:v>
                </c:pt>
                <c:pt idx="2">
                  <c:v>1365.8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743616"/>
        <c:axId val="117746304"/>
        <c:axId val="0"/>
      </c:bar3DChart>
      <c:catAx>
        <c:axId val="117743616"/>
        <c:scaling>
          <c:orientation val="minMax"/>
        </c:scaling>
        <c:delete val="0"/>
        <c:axPos val="b"/>
        <c:majorTickMark val="out"/>
        <c:minorTickMark val="none"/>
        <c:tickLblPos val="nextTo"/>
        <c:crossAx val="117746304"/>
        <c:crosses val="autoZero"/>
        <c:auto val="1"/>
        <c:lblAlgn val="ctr"/>
        <c:lblOffset val="100"/>
        <c:noMultiLvlLbl val="0"/>
      </c:catAx>
      <c:valAx>
        <c:axId val="117746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7436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5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742A63-D652-4A5E-ADF4-C2D0DF505B21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849B62-C48C-4C03-A485-29430CB4B7CB}">
      <dgm:prSet/>
      <dgm:spPr/>
      <dgm:t>
        <a:bodyPr/>
        <a:lstStyle/>
        <a:p>
          <a:r>
            <a:rPr lang="ru-RU" dirty="0" smtClean="0"/>
            <a:t>2018г.</a:t>
          </a:r>
          <a:endParaRPr lang="ru-RU" dirty="0"/>
        </a:p>
      </dgm:t>
    </dgm:pt>
    <dgm:pt modelId="{BAC1520E-909D-464A-B1FC-8A0D3E836025}" type="parTrans" cxnId="{663380BC-0F88-4927-B3F2-2787F9435DB2}">
      <dgm:prSet/>
      <dgm:spPr/>
      <dgm:t>
        <a:bodyPr/>
        <a:lstStyle/>
        <a:p>
          <a:endParaRPr lang="ru-RU"/>
        </a:p>
      </dgm:t>
    </dgm:pt>
    <dgm:pt modelId="{49D346DF-5FC3-4731-91EA-26EF26C88897}" type="sibTrans" cxnId="{663380BC-0F88-4927-B3F2-2787F9435DB2}">
      <dgm:prSet/>
      <dgm:spPr/>
      <dgm:t>
        <a:bodyPr/>
        <a:lstStyle/>
        <a:p>
          <a:endParaRPr lang="ru-RU"/>
        </a:p>
      </dgm:t>
    </dgm:pt>
    <dgm:pt modelId="{35B3FBB7-04C2-4070-9237-16C812BDAE21}">
      <dgm:prSet/>
      <dgm:spPr/>
      <dgm:t>
        <a:bodyPr/>
        <a:lstStyle/>
        <a:p>
          <a:r>
            <a:rPr lang="ru-RU" dirty="0" smtClean="0"/>
            <a:t>20</a:t>
          </a:r>
          <a:r>
            <a:rPr lang="ru-RU" i="1" dirty="0" smtClean="0"/>
            <a:t>19</a:t>
          </a:r>
          <a:r>
            <a:rPr lang="ru-RU" dirty="0" smtClean="0"/>
            <a:t>г.</a:t>
          </a:r>
          <a:endParaRPr lang="ru-RU" dirty="0"/>
        </a:p>
      </dgm:t>
    </dgm:pt>
    <dgm:pt modelId="{E3C2032B-5485-4695-8C4D-79568C388BF6}" type="parTrans" cxnId="{9E9DA001-1F58-45C4-B68B-6E439E310BCC}">
      <dgm:prSet/>
      <dgm:spPr/>
      <dgm:t>
        <a:bodyPr/>
        <a:lstStyle/>
        <a:p>
          <a:endParaRPr lang="ru-RU"/>
        </a:p>
      </dgm:t>
    </dgm:pt>
    <dgm:pt modelId="{DE7DCADA-73B2-49A0-8B32-CD9DC6FC5079}" type="sibTrans" cxnId="{9E9DA001-1F58-45C4-B68B-6E439E310BCC}">
      <dgm:prSet/>
      <dgm:spPr/>
      <dgm:t>
        <a:bodyPr/>
        <a:lstStyle/>
        <a:p>
          <a:endParaRPr lang="ru-RU"/>
        </a:p>
      </dgm:t>
    </dgm:pt>
    <dgm:pt modelId="{9C2125B6-3CB2-4132-A13E-5BDCBEE14B9B}">
      <dgm:prSet/>
      <dgm:spPr/>
      <dgm:t>
        <a:bodyPr/>
        <a:lstStyle/>
        <a:p>
          <a:r>
            <a:rPr lang="ru-RU" dirty="0" smtClean="0"/>
            <a:t>2020г.</a:t>
          </a:r>
          <a:endParaRPr lang="ru-RU" dirty="0"/>
        </a:p>
      </dgm:t>
    </dgm:pt>
    <dgm:pt modelId="{E135EE28-191A-4255-9EA1-935190635590}" type="parTrans" cxnId="{85B54935-3DDE-4EE0-B114-914EC8AD19CA}">
      <dgm:prSet/>
      <dgm:spPr/>
      <dgm:t>
        <a:bodyPr/>
        <a:lstStyle/>
        <a:p>
          <a:endParaRPr lang="ru-RU"/>
        </a:p>
      </dgm:t>
    </dgm:pt>
    <dgm:pt modelId="{6ACA78DE-2871-4F5F-94AE-4E7F85A0B72F}" type="sibTrans" cxnId="{85B54935-3DDE-4EE0-B114-914EC8AD19CA}">
      <dgm:prSet/>
      <dgm:spPr/>
      <dgm:t>
        <a:bodyPr/>
        <a:lstStyle/>
        <a:p>
          <a:endParaRPr lang="ru-RU"/>
        </a:p>
      </dgm:t>
    </dgm:pt>
    <dgm:pt modelId="{602A5EB4-1EA3-455E-8CCF-65A6498F33A2}" type="pres">
      <dgm:prSet presAssocID="{07742A63-D652-4A5E-ADF4-C2D0DF505B21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B040D43-5631-4CAB-B63D-7B9424559DE9}" type="pres">
      <dgm:prSet presAssocID="{6C849B62-C48C-4C03-A485-29430CB4B7CB}" presName="posSpace" presStyleCnt="0"/>
      <dgm:spPr/>
    </dgm:pt>
    <dgm:pt modelId="{787C1FA2-270E-488A-9D2D-8060F8D489A7}" type="pres">
      <dgm:prSet presAssocID="{6C849B62-C48C-4C03-A485-29430CB4B7CB}" presName="vertFlow" presStyleCnt="0"/>
      <dgm:spPr/>
    </dgm:pt>
    <dgm:pt modelId="{5389F9EE-CE05-4C6C-A2AF-1F10A6DA6D1C}" type="pres">
      <dgm:prSet presAssocID="{6C849B62-C48C-4C03-A485-29430CB4B7CB}" presName="topSpace" presStyleCnt="0"/>
      <dgm:spPr/>
    </dgm:pt>
    <dgm:pt modelId="{2925016B-1F72-422D-BFBC-8FA0BB01A267}" type="pres">
      <dgm:prSet presAssocID="{6C849B62-C48C-4C03-A485-29430CB4B7CB}" presName="firstComp" presStyleCnt="0"/>
      <dgm:spPr/>
    </dgm:pt>
    <dgm:pt modelId="{06C1BDE1-8A46-47E4-A2F6-D357794C47B9}" type="pres">
      <dgm:prSet presAssocID="{6C849B62-C48C-4C03-A485-29430CB4B7CB}" presName="firstChild" presStyleLbl="bgAccFollowNode1" presStyleIdx="0" presStyleCnt="3" custFlipVert="1" custScaleX="27725" custScaleY="31100" custLinFactNeighborX="1397" custLinFactNeighborY="7821"/>
      <dgm:spPr/>
    </dgm:pt>
    <dgm:pt modelId="{78575185-2064-4656-BFC1-D05E1C1E5CF8}" type="pres">
      <dgm:prSet presAssocID="{6C849B62-C48C-4C03-A485-29430CB4B7CB}" presName="firstChildTx" presStyleLbl="bgAccFollowNode1" presStyleIdx="0" presStyleCnt="3">
        <dgm:presLayoutVars>
          <dgm:bulletEnabled val="1"/>
        </dgm:presLayoutVars>
      </dgm:prSet>
      <dgm:spPr/>
    </dgm:pt>
    <dgm:pt modelId="{B033E1F2-F951-4B1C-A841-E4F64D288864}" type="pres">
      <dgm:prSet presAssocID="{6C849B62-C48C-4C03-A485-29430CB4B7CB}" presName="negSpace" presStyleCnt="0"/>
      <dgm:spPr/>
    </dgm:pt>
    <dgm:pt modelId="{C261844B-5CA8-4EB9-88EA-82415B5D4263}" type="pres">
      <dgm:prSet presAssocID="{6C849B62-C48C-4C03-A485-29430CB4B7CB}" presName="circle" presStyleLbl="node1" presStyleIdx="0" presStyleCnt="3" custScaleX="58742" custScaleY="58742" custLinFactNeighborX="-559" custLinFactNeighborY="23249"/>
      <dgm:spPr/>
      <dgm:t>
        <a:bodyPr/>
        <a:lstStyle/>
        <a:p>
          <a:endParaRPr lang="ru-RU"/>
        </a:p>
      </dgm:t>
    </dgm:pt>
    <dgm:pt modelId="{803F5EAE-5306-47CE-8141-6D4EC8B9BBE2}" type="pres">
      <dgm:prSet presAssocID="{49D346DF-5FC3-4731-91EA-26EF26C88897}" presName="transSpace" presStyleCnt="0"/>
      <dgm:spPr/>
    </dgm:pt>
    <dgm:pt modelId="{84AE308E-1695-4E5E-8895-68C3D71E8286}" type="pres">
      <dgm:prSet presAssocID="{35B3FBB7-04C2-4070-9237-16C812BDAE21}" presName="posSpace" presStyleCnt="0"/>
      <dgm:spPr/>
    </dgm:pt>
    <dgm:pt modelId="{1F7FA095-C5DC-4324-8F87-137C683B4536}" type="pres">
      <dgm:prSet presAssocID="{35B3FBB7-04C2-4070-9237-16C812BDAE21}" presName="vertFlow" presStyleCnt="0"/>
      <dgm:spPr/>
    </dgm:pt>
    <dgm:pt modelId="{B49B9992-B2C4-4CC5-9DB3-684F05F25403}" type="pres">
      <dgm:prSet presAssocID="{35B3FBB7-04C2-4070-9237-16C812BDAE21}" presName="topSpace" presStyleCnt="0"/>
      <dgm:spPr/>
    </dgm:pt>
    <dgm:pt modelId="{8D0B4A14-4E36-40F1-833B-583A9C25E56D}" type="pres">
      <dgm:prSet presAssocID="{35B3FBB7-04C2-4070-9237-16C812BDAE21}" presName="firstComp" presStyleCnt="0"/>
      <dgm:spPr/>
    </dgm:pt>
    <dgm:pt modelId="{73C65696-EF48-40DD-BE59-66B8AB215AB9}" type="pres">
      <dgm:prSet presAssocID="{35B3FBB7-04C2-4070-9237-16C812BDAE21}" presName="firstChild" presStyleLbl="bgAccFollowNode1" presStyleIdx="1" presStyleCnt="3"/>
      <dgm:spPr/>
    </dgm:pt>
    <dgm:pt modelId="{930466AF-F5C3-423D-A79B-DE8EAD63B829}" type="pres">
      <dgm:prSet presAssocID="{35B3FBB7-04C2-4070-9237-16C812BDAE21}" presName="firstChildTx" presStyleLbl="bgAccFollowNode1" presStyleIdx="1" presStyleCnt="3">
        <dgm:presLayoutVars>
          <dgm:bulletEnabled val="1"/>
        </dgm:presLayoutVars>
      </dgm:prSet>
      <dgm:spPr/>
    </dgm:pt>
    <dgm:pt modelId="{FD993D96-04E9-41B6-93B8-F0FF08C9614B}" type="pres">
      <dgm:prSet presAssocID="{35B3FBB7-04C2-4070-9237-16C812BDAE21}" presName="negSpace" presStyleCnt="0"/>
      <dgm:spPr/>
    </dgm:pt>
    <dgm:pt modelId="{DB82B570-7B7B-4AA8-BAC0-1A6E3CE75247}" type="pres">
      <dgm:prSet presAssocID="{35B3FBB7-04C2-4070-9237-16C812BDAE21}" presName="circle" presStyleLbl="node1" presStyleIdx="1" presStyleCnt="3" custScaleX="60006" custScaleY="60006" custLinFactX="-60213" custLinFactNeighborX="-100000" custLinFactNeighborY="99513"/>
      <dgm:spPr/>
      <dgm:t>
        <a:bodyPr/>
        <a:lstStyle/>
        <a:p>
          <a:endParaRPr lang="ru-RU"/>
        </a:p>
      </dgm:t>
    </dgm:pt>
    <dgm:pt modelId="{BE95DD6A-FF82-4A46-823B-EA7C36D2BF3C}" type="pres">
      <dgm:prSet presAssocID="{DE7DCADA-73B2-49A0-8B32-CD9DC6FC5079}" presName="transSpace" presStyleCnt="0"/>
      <dgm:spPr/>
    </dgm:pt>
    <dgm:pt modelId="{74DC86E2-5D06-43AA-B78D-FB712E336013}" type="pres">
      <dgm:prSet presAssocID="{9C2125B6-3CB2-4132-A13E-5BDCBEE14B9B}" presName="posSpace" presStyleCnt="0"/>
      <dgm:spPr/>
    </dgm:pt>
    <dgm:pt modelId="{ACE48E98-9EB6-42ED-80AE-2CE3DC59954B}" type="pres">
      <dgm:prSet presAssocID="{9C2125B6-3CB2-4132-A13E-5BDCBEE14B9B}" presName="vertFlow" presStyleCnt="0"/>
      <dgm:spPr/>
    </dgm:pt>
    <dgm:pt modelId="{0FAF916D-0134-4F58-9BCD-A8DBFDF72CA3}" type="pres">
      <dgm:prSet presAssocID="{9C2125B6-3CB2-4132-A13E-5BDCBEE14B9B}" presName="topSpace" presStyleCnt="0"/>
      <dgm:spPr/>
    </dgm:pt>
    <dgm:pt modelId="{0197E990-EBD6-45FC-A516-E1963552A67C}" type="pres">
      <dgm:prSet presAssocID="{9C2125B6-3CB2-4132-A13E-5BDCBEE14B9B}" presName="firstComp" presStyleCnt="0"/>
      <dgm:spPr/>
    </dgm:pt>
    <dgm:pt modelId="{DF7579EE-352E-4412-A74D-04EA2C067936}" type="pres">
      <dgm:prSet presAssocID="{9C2125B6-3CB2-4132-A13E-5BDCBEE14B9B}" presName="firstChild" presStyleLbl="bgAccFollowNode1" presStyleIdx="2" presStyleCnt="3"/>
      <dgm:spPr/>
    </dgm:pt>
    <dgm:pt modelId="{1C578707-7A9E-4E0A-B8C3-397422D521C9}" type="pres">
      <dgm:prSet presAssocID="{9C2125B6-3CB2-4132-A13E-5BDCBEE14B9B}" presName="firstChildTx" presStyleLbl="bgAccFollowNode1" presStyleIdx="2" presStyleCnt="3">
        <dgm:presLayoutVars>
          <dgm:bulletEnabled val="1"/>
        </dgm:presLayoutVars>
      </dgm:prSet>
      <dgm:spPr/>
    </dgm:pt>
    <dgm:pt modelId="{3964EED9-B691-45A4-90F7-53158CE49F97}" type="pres">
      <dgm:prSet presAssocID="{9C2125B6-3CB2-4132-A13E-5BDCBEE14B9B}" presName="negSpace" presStyleCnt="0"/>
      <dgm:spPr/>
    </dgm:pt>
    <dgm:pt modelId="{98C2CA79-0C90-4D5B-8938-06998DCE432C}" type="pres">
      <dgm:prSet presAssocID="{9C2125B6-3CB2-4132-A13E-5BDCBEE14B9B}" presName="circle" presStyleLbl="node1" presStyleIdx="2" presStyleCnt="3" custScaleX="60006" custScaleY="60006" custLinFactX="-100000" custLinFactY="79949" custLinFactNeighborX="-139226" custLinFactNeighborY="100000"/>
      <dgm:spPr/>
      <dgm:t>
        <a:bodyPr/>
        <a:lstStyle/>
        <a:p>
          <a:endParaRPr lang="ru-RU"/>
        </a:p>
      </dgm:t>
    </dgm:pt>
  </dgm:ptLst>
  <dgm:cxnLst>
    <dgm:cxn modelId="{F07854EA-3E04-4B44-856E-0C54AA00CB03}" type="presOf" srcId="{07742A63-D652-4A5E-ADF4-C2D0DF505B21}" destId="{602A5EB4-1EA3-455E-8CCF-65A6498F33A2}" srcOrd="0" destOrd="0" presId="urn:microsoft.com/office/officeart/2005/8/layout/hList9"/>
    <dgm:cxn modelId="{663380BC-0F88-4927-B3F2-2787F9435DB2}" srcId="{07742A63-D652-4A5E-ADF4-C2D0DF505B21}" destId="{6C849B62-C48C-4C03-A485-29430CB4B7CB}" srcOrd="0" destOrd="0" parTransId="{BAC1520E-909D-464A-B1FC-8A0D3E836025}" sibTransId="{49D346DF-5FC3-4731-91EA-26EF26C88897}"/>
    <dgm:cxn modelId="{7FE19837-9815-4813-B580-9B5CB8262C44}" type="presOf" srcId="{9C2125B6-3CB2-4132-A13E-5BDCBEE14B9B}" destId="{98C2CA79-0C90-4D5B-8938-06998DCE432C}" srcOrd="0" destOrd="0" presId="urn:microsoft.com/office/officeart/2005/8/layout/hList9"/>
    <dgm:cxn modelId="{B3DC7E0D-29AE-4F6E-8AD7-DCA51186299D}" type="presOf" srcId="{35B3FBB7-04C2-4070-9237-16C812BDAE21}" destId="{DB82B570-7B7B-4AA8-BAC0-1A6E3CE75247}" srcOrd="0" destOrd="0" presId="urn:microsoft.com/office/officeart/2005/8/layout/hList9"/>
    <dgm:cxn modelId="{9E9DA001-1F58-45C4-B68B-6E439E310BCC}" srcId="{07742A63-D652-4A5E-ADF4-C2D0DF505B21}" destId="{35B3FBB7-04C2-4070-9237-16C812BDAE21}" srcOrd="1" destOrd="0" parTransId="{E3C2032B-5485-4695-8C4D-79568C388BF6}" sibTransId="{DE7DCADA-73B2-49A0-8B32-CD9DC6FC5079}"/>
    <dgm:cxn modelId="{85B54935-3DDE-4EE0-B114-914EC8AD19CA}" srcId="{07742A63-D652-4A5E-ADF4-C2D0DF505B21}" destId="{9C2125B6-3CB2-4132-A13E-5BDCBEE14B9B}" srcOrd="2" destOrd="0" parTransId="{E135EE28-191A-4255-9EA1-935190635590}" sibTransId="{6ACA78DE-2871-4F5F-94AE-4E7F85A0B72F}"/>
    <dgm:cxn modelId="{1F071F42-5255-428B-9AFE-DE50B5F50272}" type="presOf" srcId="{6C849B62-C48C-4C03-A485-29430CB4B7CB}" destId="{C261844B-5CA8-4EB9-88EA-82415B5D4263}" srcOrd="0" destOrd="0" presId="urn:microsoft.com/office/officeart/2005/8/layout/hList9"/>
    <dgm:cxn modelId="{76E43305-6FB3-40C5-BC0D-738039B3B9E0}" type="presParOf" srcId="{602A5EB4-1EA3-455E-8CCF-65A6498F33A2}" destId="{5B040D43-5631-4CAB-B63D-7B9424559DE9}" srcOrd="0" destOrd="0" presId="urn:microsoft.com/office/officeart/2005/8/layout/hList9"/>
    <dgm:cxn modelId="{FA8071AC-47C2-4E94-A2D8-C55083922914}" type="presParOf" srcId="{602A5EB4-1EA3-455E-8CCF-65A6498F33A2}" destId="{787C1FA2-270E-488A-9D2D-8060F8D489A7}" srcOrd="1" destOrd="0" presId="urn:microsoft.com/office/officeart/2005/8/layout/hList9"/>
    <dgm:cxn modelId="{2A3A7FBB-1558-4F75-8B03-25683302904F}" type="presParOf" srcId="{787C1FA2-270E-488A-9D2D-8060F8D489A7}" destId="{5389F9EE-CE05-4C6C-A2AF-1F10A6DA6D1C}" srcOrd="0" destOrd="0" presId="urn:microsoft.com/office/officeart/2005/8/layout/hList9"/>
    <dgm:cxn modelId="{C5390304-7E59-48AD-BD6D-95ADEC743A2A}" type="presParOf" srcId="{787C1FA2-270E-488A-9D2D-8060F8D489A7}" destId="{2925016B-1F72-422D-BFBC-8FA0BB01A267}" srcOrd="1" destOrd="0" presId="urn:microsoft.com/office/officeart/2005/8/layout/hList9"/>
    <dgm:cxn modelId="{0E636102-B077-4E07-9AFE-1AD8F3FF7D8F}" type="presParOf" srcId="{2925016B-1F72-422D-BFBC-8FA0BB01A267}" destId="{06C1BDE1-8A46-47E4-A2F6-D357794C47B9}" srcOrd="0" destOrd="0" presId="urn:microsoft.com/office/officeart/2005/8/layout/hList9"/>
    <dgm:cxn modelId="{4A99D4CF-0086-40C6-B312-5B424D7DC7F6}" type="presParOf" srcId="{2925016B-1F72-422D-BFBC-8FA0BB01A267}" destId="{78575185-2064-4656-BFC1-D05E1C1E5CF8}" srcOrd="1" destOrd="0" presId="urn:microsoft.com/office/officeart/2005/8/layout/hList9"/>
    <dgm:cxn modelId="{E0367CE3-3790-48FA-A78E-DE99C7CDB98A}" type="presParOf" srcId="{602A5EB4-1EA3-455E-8CCF-65A6498F33A2}" destId="{B033E1F2-F951-4B1C-A841-E4F64D288864}" srcOrd="2" destOrd="0" presId="urn:microsoft.com/office/officeart/2005/8/layout/hList9"/>
    <dgm:cxn modelId="{C87F99BC-DE2E-42C5-83C5-B00865B7A377}" type="presParOf" srcId="{602A5EB4-1EA3-455E-8CCF-65A6498F33A2}" destId="{C261844B-5CA8-4EB9-88EA-82415B5D4263}" srcOrd="3" destOrd="0" presId="urn:microsoft.com/office/officeart/2005/8/layout/hList9"/>
    <dgm:cxn modelId="{948BCDB7-6AEF-4BD8-A2EE-57EE04030144}" type="presParOf" srcId="{602A5EB4-1EA3-455E-8CCF-65A6498F33A2}" destId="{803F5EAE-5306-47CE-8141-6D4EC8B9BBE2}" srcOrd="4" destOrd="0" presId="urn:microsoft.com/office/officeart/2005/8/layout/hList9"/>
    <dgm:cxn modelId="{8BB5D9CA-1540-4FAF-AD10-54939B15C41D}" type="presParOf" srcId="{602A5EB4-1EA3-455E-8CCF-65A6498F33A2}" destId="{84AE308E-1695-4E5E-8895-68C3D71E8286}" srcOrd="5" destOrd="0" presId="urn:microsoft.com/office/officeart/2005/8/layout/hList9"/>
    <dgm:cxn modelId="{744F493A-76CB-4F31-AA99-74713817F771}" type="presParOf" srcId="{602A5EB4-1EA3-455E-8CCF-65A6498F33A2}" destId="{1F7FA095-C5DC-4324-8F87-137C683B4536}" srcOrd="6" destOrd="0" presId="urn:microsoft.com/office/officeart/2005/8/layout/hList9"/>
    <dgm:cxn modelId="{BC0087C7-BFE5-4AAF-8C8F-1A716EB5387B}" type="presParOf" srcId="{1F7FA095-C5DC-4324-8F87-137C683B4536}" destId="{B49B9992-B2C4-4CC5-9DB3-684F05F25403}" srcOrd="0" destOrd="0" presId="urn:microsoft.com/office/officeart/2005/8/layout/hList9"/>
    <dgm:cxn modelId="{BEC051A6-2189-42D2-9216-A53C6D5ECB4C}" type="presParOf" srcId="{1F7FA095-C5DC-4324-8F87-137C683B4536}" destId="{8D0B4A14-4E36-40F1-833B-583A9C25E56D}" srcOrd="1" destOrd="0" presId="urn:microsoft.com/office/officeart/2005/8/layout/hList9"/>
    <dgm:cxn modelId="{F6466759-93E7-43B0-B04E-A8EAE5983531}" type="presParOf" srcId="{8D0B4A14-4E36-40F1-833B-583A9C25E56D}" destId="{73C65696-EF48-40DD-BE59-66B8AB215AB9}" srcOrd="0" destOrd="0" presId="urn:microsoft.com/office/officeart/2005/8/layout/hList9"/>
    <dgm:cxn modelId="{AD01CD60-8C85-41EB-B958-2708AC1D48ED}" type="presParOf" srcId="{8D0B4A14-4E36-40F1-833B-583A9C25E56D}" destId="{930466AF-F5C3-423D-A79B-DE8EAD63B829}" srcOrd="1" destOrd="0" presId="urn:microsoft.com/office/officeart/2005/8/layout/hList9"/>
    <dgm:cxn modelId="{D6F0D303-B488-40C8-87CD-C8E8C6421CB5}" type="presParOf" srcId="{602A5EB4-1EA3-455E-8CCF-65A6498F33A2}" destId="{FD993D96-04E9-41B6-93B8-F0FF08C9614B}" srcOrd="7" destOrd="0" presId="urn:microsoft.com/office/officeart/2005/8/layout/hList9"/>
    <dgm:cxn modelId="{ABFBC1DD-EAF9-4512-AF45-C71228892B49}" type="presParOf" srcId="{602A5EB4-1EA3-455E-8CCF-65A6498F33A2}" destId="{DB82B570-7B7B-4AA8-BAC0-1A6E3CE75247}" srcOrd="8" destOrd="0" presId="urn:microsoft.com/office/officeart/2005/8/layout/hList9"/>
    <dgm:cxn modelId="{F1B7AE28-978A-4678-8E8A-B832191D80FF}" type="presParOf" srcId="{602A5EB4-1EA3-455E-8CCF-65A6498F33A2}" destId="{BE95DD6A-FF82-4A46-823B-EA7C36D2BF3C}" srcOrd="9" destOrd="0" presId="urn:microsoft.com/office/officeart/2005/8/layout/hList9"/>
    <dgm:cxn modelId="{1CCF52FF-1BE9-4F47-A785-F4AC20B5FD93}" type="presParOf" srcId="{602A5EB4-1EA3-455E-8CCF-65A6498F33A2}" destId="{74DC86E2-5D06-43AA-B78D-FB712E336013}" srcOrd="10" destOrd="0" presId="urn:microsoft.com/office/officeart/2005/8/layout/hList9"/>
    <dgm:cxn modelId="{A7EFE01B-5FA4-4A54-8411-CA68B7FF96D2}" type="presParOf" srcId="{602A5EB4-1EA3-455E-8CCF-65A6498F33A2}" destId="{ACE48E98-9EB6-42ED-80AE-2CE3DC59954B}" srcOrd="11" destOrd="0" presId="urn:microsoft.com/office/officeart/2005/8/layout/hList9"/>
    <dgm:cxn modelId="{1C158701-CD3B-492A-BE31-734A4C9C45F9}" type="presParOf" srcId="{ACE48E98-9EB6-42ED-80AE-2CE3DC59954B}" destId="{0FAF916D-0134-4F58-9BCD-A8DBFDF72CA3}" srcOrd="0" destOrd="0" presId="urn:microsoft.com/office/officeart/2005/8/layout/hList9"/>
    <dgm:cxn modelId="{172DDEE3-36C2-486D-888C-54B48B942349}" type="presParOf" srcId="{ACE48E98-9EB6-42ED-80AE-2CE3DC59954B}" destId="{0197E990-EBD6-45FC-A516-E1963552A67C}" srcOrd="1" destOrd="0" presId="urn:microsoft.com/office/officeart/2005/8/layout/hList9"/>
    <dgm:cxn modelId="{BB76E75E-9E5C-4ABA-808D-772E4A2590E2}" type="presParOf" srcId="{0197E990-EBD6-45FC-A516-E1963552A67C}" destId="{DF7579EE-352E-4412-A74D-04EA2C067936}" srcOrd="0" destOrd="0" presId="urn:microsoft.com/office/officeart/2005/8/layout/hList9"/>
    <dgm:cxn modelId="{CEB87A7A-F38A-4397-93F2-6BF8C38EE278}" type="presParOf" srcId="{0197E990-EBD6-45FC-A516-E1963552A67C}" destId="{1C578707-7A9E-4E0A-B8C3-397422D521C9}" srcOrd="1" destOrd="0" presId="urn:microsoft.com/office/officeart/2005/8/layout/hList9"/>
    <dgm:cxn modelId="{97229944-B856-46FC-A076-6A0CC20A2A31}" type="presParOf" srcId="{602A5EB4-1EA3-455E-8CCF-65A6498F33A2}" destId="{3964EED9-B691-45A4-90F7-53158CE49F97}" srcOrd="12" destOrd="0" presId="urn:microsoft.com/office/officeart/2005/8/layout/hList9"/>
    <dgm:cxn modelId="{B7BCBC45-2D71-4DB1-9DBF-C3EB8EAF875D}" type="presParOf" srcId="{602A5EB4-1EA3-455E-8CCF-65A6498F33A2}" destId="{98C2CA79-0C90-4D5B-8938-06998DCE432C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C1BDE1-8A46-47E4-A2F6-D357794C47B9}">
      <dsp:nvSpPr>
        <dsp:cNvPr id="0" name=""/>
        <dsp:cNvSpPr/>
      </dsp:nvSpPr>
      <dsp:spPr>
        <a:xfrm flipV="1">
          <a:off x="1898866" y="2449793"/>
          <a:ext cx="437895" cy="3900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61844B-5CA8-4EB9-88EA-82415B5D4263}">
      <dsp:nvSpPr>
        <dsp:cNvPr id="0" name=""/>
        <dsp:cNvSpPr/>
      </dsp:nvSpPr>
      <dsp:spPr>
        <a:xfrm>
          <a:off x="0" y="1709680"/>
          <a:ext cx="736338" cy="73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2018г.</a:t>
          </a:r>
          <a:endParaRPr lang="ru-RU" sz="1500" kern="1200" dirty="0"/>
        </a:p>
      </dsp:txBody>
      <dsp:txXfrm>
        <a:off x="107834" y="1817514"/>
        <a:ext cx="520670" cy="520670"/>
      </dsp:txXfrm>
    </dsp:sp>
    <dsp:sp modelId="{73C65696-EF48-40DD-BE59-66B8AB215AB9}">
      <dsp:nvSpPr>
        <dsp:cNvPr id="0" name=""/>
        <dsp:cNvSpPr/>
      </dsp:nvSpPr>
      <dsp:spPr>
        <a:xfrm>
          <a:off x="3621800" y="1919656"/>
          <a:ext cx="1880268" cy="12541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82B570-7B7B-4AA8-BAC0-1A6E3CE75247}">
      <dsp:nvSpPr>
        <dsp:cNvPr id="0" name=""/>
        <dsp:cNvSpPr/>
      </dsp:nvSpPr>
      <dsp:spPr>
        <a:xfrm>
          <a:off x="0" y="2665659"/>
          <a:ext cx="752182" cy="7521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20</a:t>
          </a:r>
          <a:r>
            <a:rPr lang="ru-RU" sz="1500" i="1" kern="1200" dirty="0" smtClean="0"/>
            <a:t>19</a:t>
          </a:r>
          <a:r>
            <a:rPr lang="ru-RU" sz="1500" kern="1200" dirty="0" smtClean="0"/>
            <a:t>г.</a:t>
          </a:r>
          <a:endParaRPr lang="ru-RU" sz="1500" kern="1200" dirty="0"/>
        </a:p>
      </dsp:txBody>
      <dsp:txXfrm>
        <a:off x="110155" y="2775814"/>
        <a:ext cx="531872" cy="531872"/>
      </dsp:txXfrm>
    </dsp:sp>
    <dsp:sp modelId="{DF7579EE-352E-4412-A74D-04EA2C067936}">
      <dsp:nvSpPr>
        <dsp:cNvPr id="0" name=""/>
        <dsp:cNvSpPr/>
      </dsp:nvSpPr>
      <dsp:spPr>
        <a:xfrm>
          <a:off x="6254251" y="1919656"/>
          <a:ext cx="1880268" cy="12541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C2CA79-0C90-4D5B-8938-06998DCE432C}">
      <dsp:nvSpPr>
        <dsp:cNvPr id="0" name=""/>
        <dsp:cNvSpPr/>
      </dsp:nvSpPr>
      <dsp:spPr>
        <a:xfrm>
          <a:off x="0" y="3673934"/>
          <a:ext cx="752182" cy="7521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2020г.</a:t>
          </a:r>
          <a:endParaRPr lang="ru-RU" sz="1500" kern="1200" dirty="0"/>
        </a:p>
      </dsp:txBody>
      <dsp:txXfrm>
        <a:off x="110155" y="3784089"/>
        <a:ext cx="531872" cy="531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0.06863</cdr:x>
      <cdr:y>0.15152</cdr:y>
    </cdr:from>
    <cdr:to>
      <cdr:x>0.17647</cdr:x>
      <cdr:y>0.21212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720103"/>
          <a:ext cx="792084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33,6%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0.65686</cdr:x>
      <cdr:y>0.31818</cdr:y>
    </cdr:from>
    <cdr:to>
      <cdr:x>0.76471</cdr:x>
      <cdr:y>0.37879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824536" y="1512168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62,1%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0.48039</cdr:x>
      <cdr:y>0.01014</cdr:y>
    </cdr:from>
    <cdr:to>
      <cdr:x>0.57843</cdr:x>
      <cdr:y>0.06061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28392" y="48201"/>
          <a:ext cx="720080" cy="2398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4,3%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0.11765</cdr:x>
      <cdr:y>0.19697</cdr:y>
    </cdr:from>
    <cdr:to>
      <cdr:x>0.16667</cdr:x>
      <cdr:y>0.21212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864096" y="936104"/>
          <a:ext cx="360040" cy="7200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0.47059</cdr:x>
      <cdr:y>0.06061</cdr:y>
    </cdr:from>
    <cdr:to>
      <cdr:x>0.5098</cdr:x>
      <cdr:y>0.07576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V="1">
          <a:off x="3456384" y="288032"/>
          <a:ext cx="288032" cy="7200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58949-3136-4C3D-A755-87ED33ADB486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EEF3E-084A-4118-885C-00CA467D1B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36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EEF3E-084A-4118-885C-00CA467D1BD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617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EEF3E-084A-4118-885C-00CA467D1BD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662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88007-D243-468D-BB93-129936FFC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D32D7-6DB4-4E84-AD21-A35E6297DE66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29.01.2018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82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7F3CE-BFB3-4598-9EB9-68EB4725C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5D3F-10F5-4C76-8534-C49149D2530B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29.01.2018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81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9D695-EDC6-4E72-AC5A-7C93E2F2D4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B4929-205F-43BC-AE70-B213CFF5F629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29.01.2018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73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22457-57AB-44D3-B245-319A9A9D4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CD79E-171C-4335-8320-EBCBFA8713D7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29.01.2018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5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16BF8-B93E-42BC-8E49-D27DC10C6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13123-FC32-486F-ABA7-461F8AA3F430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29.01.2018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902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EC829-5B43-40C4-9603-B07AC8E019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8928B-827C-4467-88B5-FB9EBA7AEDBF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29.01.2018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07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33675-662F-425D-883B-13FCF60E6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F416D-E96B-4E91-9256-60CA77BD0FA9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29.01.2018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91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EBE84-8204-4B9E-A9EB-157007C686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5BAA4-0166-4208-BD6F-2A4860A45397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29.01.2018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68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2956F-9B0D-4E4D-BDF8-7C520C321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FD2AB-E778-4E80-978C-547C823DAE48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29.01.2018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23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26D61-9856-447A-AF0D-A60FDE2B3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69B99-2628-4DFE-AA87-A0E8589DE4CF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29.01.2018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56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A1B96-5AD5-4860-8CD7-C147A24551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BA22B-9629-47D9-949B-7CCAE92D8BFF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29.01.2018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7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D3169F-23E8-4122-98DC-AC35FAE94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393591-0ADA-4876-946C-CF5858572E05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29.01.2018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52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5BD078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A5D028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F5C040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yandex.ru/images/search?source=wiz&amp;img_url=http://www.4332250.ru/upload_data/MnogoSemya.jpg&amp;uinfo=sw-1680-sh-1050-ww-1522-wh-495-pd-1-wp-16x10_1680x1050&amp;_=1418391921240&amp;viewport=wide&amp;text=%D1%80%D0%B8%D1%81%D0%BE%D0%B2%D0%B0%D0%BD%D0%BD%D1%8B%D0%B5%20%D1%87%D0%B5%D0%BB%D0%BE%D0%B2%D0%B5%D1%87%D0%BA%D0%B8%20%D0%BC%D0%BD%D0%BE%D0%B3%D0%BE%D0%B4%D0%B5%D1%82%D0%BD%D0%B0%D1%8F%20%D1%81%D0%B5%D0%BC%D1%8C%D1%8F&amp;noreask=1&amp;pos=10&amp;rpt=simage&amp;lr=46&amp;pin=1" TargetMode="External"/><Relationship Id="rId3" Type="http://schemas.openxmlformats.org/officeDocument/2006/relationships/chart" Target="../charts/chart6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Excel_97-20031.xls"/><Relationship Id="rId5" Type="http://schemas.openxmlformats.org/officeDocument/2006/relationships/image" Target="../media/image4.png"/><Relationship Id="rId4" Type="http://schemas.openxmlformats.org/officeDocument/2006/relationships/hyperlink" Target="http://img0.liveinternet.ru/images/attach/c/6/93/868/93868406_sharikiprazdniki.png" TargetMode="External"/><Relationship Id="rId9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5"/>
          <p:cNvSpPr txBox="1">
            <a:spLocks noChangeArrowheads="1"/>
          </p:cNvSpPr>
          <p:nvPr/>
        </p:nvSpPr>
        <p:spPr bwMode="auto">
          <a:xfrm>
            <a:off x="990600" y="1295400"/>
            <a:ext cx="7026275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800" b="1" dirty="0" smtClean="0">
                <a:solidFill>
                  <a:srgbClr val="CC0000"/>
                </a:solidFill>
                <a:latin typeface="Tahoma" pitchFamily="34" charset="0"/>
                <a:cs typeface="Arial" charset="0"/>
              </a:rPr>
              <a:t>Бюджет Управления социальной защиты населения Администрации Усть-Донецкого района </a:t>
            </a:r>
          </a:p>
          <a:p>
            <a:pPr algn="ctr" eaLnBrk="1" hangingPunct="1"/>
            <a:r>
              <a:rPr lang="ru-RU" sz="3800" b="1" dirty="0" smtClean="0">
                <a:solidFill>
                  <a:srgbClr val="CC0000"/>
                </a:solidFill>
                <a:latin typeface="Tahoma" pitchFamily="34" charset="0"/>
                <a:cs typeface="Arial" charset="0"/>
              </a:rPr>
              <a:t>на 2018 год и плановый период 2019-2020 годов</a:t>
            </a:r>
          </a:p>
          <a:p>
            <a:pPr algn="ctr" eaLnBrk="1" hangingPunct="1"/>
            <a:endParaRPr lang="ru-RU" sz="4000" b="1" dirty="0">
              <a:solidFill>
                <a:srgbClr val="CC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2" name="Номер слайда 3"/>
          <p:cNvSpPr txBox="1">
            <a:spLocks noGrp="1"/>
          </p:cNvSpPr>
          <p:nvPr/>
        </p:nvSpPr>
        <p:spPr bwMode="auto">
          <a:xfrm>
            <a:off x="8505825" y="6524625"/>
            <a:ext cx="6381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ru-RU" sz="1200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75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2655160" y="260649"/>
            <a:ext cx="6381336" cy="18828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200" b="1" dirty="0" smtClean="0">
              <a:solidFill>
                <a:srgbClr val="CC0000"/>
              </a:solidFill>
            </a:endParaRPr>
          </a:p>
          <a:p>
            <a:pPr algn="ctr"/>
            <a:endParaRPr lang="ru-RU" sz="2200" b="1" dirty="0">
              <a:solidFill>
                <a:srgbClr val="CC0000"/>
              </a:solidFill>
            </a:endParaRPr>
          </a:p>
          <a:p>
            <a:pPr algn="ctr"/>
            <a:endParaRPr lang="ru-RU" sz="2200" b="1" dirty="0" smtClean="0">
              <a:solidFill>
                <a:srgbClr val="CC0000"/>
              </a:solidFill>
            </a:endParaRP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Региональный материнский (семейный) капитал на детей, родившихся в период </a:t>
            </a:r>
            <a:br>
              <a:rPr lang="ru-RU" sz="22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 01.07.2012 по 31.12.2019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702636188"/>
              </p:ext>
            </p:extLst>
          </p:nvPr>
        </p:nvGraphicFramePr>
        <p:xfrm>
          <a:off x="683568" y="2123101"/>
          <a:ext cx="8136904" cy="4592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64179"/>
            <a:ext cx="1611552" cy="159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19872" y="2276872"/>
            <a:ext cx="52565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С 01.01.2012г. вступил в силу Областной закон от 18.11.2011г. № 727-ЗС «</a:t>
            </a:r>
            <a:r>
              <a:rPr lang="ru-RU" dirty="0" smtClean="0"/>
              <a:t>О региональном </a:t>
            </a:r>
            <a:r>
              <a:rPr lang="ru-RU" dirty="0"/>
              <a:t>материнском капитале». Размер материнского капитала с </a:t>
            </a:r>
            <a:r>
              <a:rPr lang="ru-RU" dirty="0" smtClean="0"/>
              <a:t>1 января </a:t>
            </a:r>
            <a:r>
              <a:rPr lang="ru-RU" dirty="0"/>
              <a:t>2012 года составлял 100 000 рублей.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2013 году он </a:t>
            </a:r>
            <a:r>
              <a:rPr lang="ru-RU" dirty="0" smtClean="0"/>
              <a:t>проиндексирован и </a:t>
            </a:r>
            <a:r>
              <a:rPr lang="ru-RU" dirty="0"/>
              <a:t>составлял </a:t>
            </a:r>
            <a:endParaRPr lang="ru-RU" dirty="0" smtClean="0"/>
          </a:p>
          <a:p>
            <a:pPr algn="just"/>
            <a:r>
              <a:rPr lang="ru-RU" dirty="0" smtClean="0"/>
              <a:t>106 </a:t>
            </a:r>
            <a:r>
              <a:rPr lang="ru-RU" dirty="0"/>
              <a:t>300 рублей.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2014 году размер материнского </a:t>
            </a:r>
            <a:r>
              <a:rPr lang="ru-RU" dirty="0" smtClean="0"/>
              <a:t>капитала после </a:t>
            </a:r>
            <a:r>
              <a:rPr lang="ru-RU" dirty="0"/>
              <a:t>индексации - 111615 рублей. </a:t>
            </a:r>
            <a:endParaRPr lang="ru-RU" dirty="0" smtClean="0"/>
          </a:p>
          <a:p>
            <a:pPr algn="just"/>
            <a:r>
              <a:rPr lang="ru-RU" dirty="0" smtClean="0"/>
              <a:t>В 2015 </a:t>
            </a:r>
            <a:r>
              <a:rPr lang="ru-RU" dirty="0"/>
              <a:t>году после индексации </a:t>
            </a:r>
            <a:r>
              <a:rPr lang="ru-RU" dirty="0" smtClean="0"/>
              <a:t>размер капитала составлял </a:t>
            </a:r>
            <a:r>
              <a:rPr lang="ru-RU" dirty="0"/>
              <a:t>117754 рублей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В 2017 году размер составляет 117754 рубля.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852936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Бюджетом на 2017год и плановый период 2018 и 2019 годов утверждено</a:t>
            </a:r>
            <a:endParaRPr lang="ru-RU" sz="1600" b="1" dirty="0">
              <a:solidFill>
                <a:srgbClr val="C0000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547664" y="4293096"/>
            <a:ext cx="3017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547664" y="5301208"/>
            <a:ext cx="3017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547664" y="6309320"/>
            <a:ext cx="3017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979712" y="4077072"/>
            <a:ext cx="951065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4087,6 т. р.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979712" y="5157192"/>
            <a:ext cx="108012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00" dirty="0" smtClean="0">
                <a:solidFill>
                  <a:prstClr val="black"/>
                </a:solidFill>
              </a:rPr>
              <a:t>4087,6 т. р.</a:t>
            </a:r>
            <a:endParaRPr lang="ru-RU" sz="1300" dirty="0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49384" y="6165304"/>
            <a:ext cx="1081393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00" dirty="0" smtClean="0">
                <a:solidFill>
                  <a:prstClr val="black"/>
                </a:solidFill>
              </a:rPr>
              <a:t>4087,6 т. р.</a:t>
            </a:r>
            <a:endParaRPr lang="ru-RU" sz="1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80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5"/>
          <p:cNvSpPr txBox="1">
            <a:spLocks noChangeArrowheads="1"/>
          </p:cNvSpPr>
          <p:nvPr/>
        </p:nvSpPr>
        <p:spPr bwMode="auto">
          <a:xfrm>
            <a:off x="467545" y="182292"/>
            <a:ext cx="828092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2400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Динамика увеличения средств на выплаты многодетным семьям и на детей, рожденных </a:t>
            </a:r>
            <a:r>
              <a:rPr lang="ru-RU" sz="2400" b="1" dirty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третьими и последующими </a:t>
            </a:r>
          </a:p>
        </p:txBody>
      </p:sp>
      <p:graphicFrame>
        <p:nvGraphicFramePr>
          <p:cNvPr id="10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549406"/>
              </p:ext>
            </p:extLst>
          </p:nvPr>
        </p:nvGraphicFramePr>
        <p:xfrm>
          <a:off x="4675324" y="3645024"/>
          <a:ext cx="4257251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36" descr="http://img0.liveinternet.ru/images/attach/c/6/93/868/93868406_sharikiprazdniki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37" y="5085184"/>
            <a:ext cx="4032448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688983"/>
              </p:ext>
            </p:extLst>
          </p:nvPr>
        </p:nvGraphicFramePr>
        <p:xfrm>
          <a:off x="250825" y="1149350"/>
          <a:ext cx="5907088" cy="208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3" name="Лист" r:id="rId6" imgW="10001340" imgH="1762215" progId="Excel.Sheet.8">
                  <p:embed/>
                </p:oleObj>
              </mc:Choice>
              <mc:Fallback>
                <p:oleObj name="Лист" r:id="rId6" imgW="10001340" imgH="1762215" progId="Excel.Sheet.8">
                  <p:embed/>
                  <p:pic>
                    <p:nvPicPr>
                      <p:cNvPr id="0" name="Picture 3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149350"/>
                        <a:ext cx="5907088" cy="20891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322819" y="2924944"/>
            <a:ext cx="334071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i="1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</a:rPr>
              <a:t>Средства </a:t>
            </a:r>
            <a:r>
              <a:rPr lang="ru-RU" sz="1400" b="1" i="1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</a:rPr>
              <a:t>областного бюджета на выплаты детям, рожденным</a:t>
            </a:r>
          </a:p>
          <a:p>
            <a:pPr algn="ctr">
              <a:defRPr/>
            </a:pPr>
            <a:r>
              <a:rPr lang="ru-RU" sz="1400" b="1" i="1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</a:rPr>
              <a:t> третьими и последующими</a:t>
            </a:r>
            <a:endParaRPr lang="ru-RU" sz="1400" b="1" i="1" dirty="0">
              <a:solidFill>
                <a:schemeClr val="bg2">
                  <a:lumMod val="25000"/>
                </a:schemeClr>
              </a:solidFill>
              <a:latin typeface="Tahoma" pitchFamily="34" charset="0"/>
            </a:endParaRPr>
          </a:p>
        </p:txBody>
      </p:sp>
      <p:pic>
        <p:nvPicPr>
          <p:cNvPr id="15" name="Рисунок 6" descr="http://im3-tub-ru.yandex.net/i?id=0fedd6a247161933467cd9e07fb1750d-71-144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124744"/>
            <a:ext cx="2088232" cy="176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803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65416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Социальное обслуживание граждан </a:t>
            </a:r>
            <a:b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пожилого возраста и инвалидов</a:t>
            </a:r>
            <a:b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распределение бюджета на 2018 год и плановый период на 2019 и 2020 годов  по МБУ «ЦСО»  </a:t>
            </a: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 счет средств областного и местного бюджетов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5396116"/>
              </p:ext>
            </p:extLst>
          </p:nvPr>
        </p:nvGraphicFramePr>
        <p:xfrm>
          <a:off x="457200" y="1988840"/>
          <a:ext cx="7620000" cy="441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786210"/>
          </a:xfrm>
        </p:spPr>
        <p:txBody>
          <a:bodyPr/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Бюджет на 2018 год и плановый период 2019 и 2020 годов, утвержден Решением Собрания депутатов </a:t>
            </a:r>
            <a:br>
              <a:rPr lang="ru-RU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Усть-Донецкого района от 26.12.2017 года № 119 «О бюджете Усть-Донецкого района на 2018 год и на плановый период 2019 и 2020 годов»</a:t>
            </a:r>
            <a:endParaRPr lang="ru-RU" sz="22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3941021"/>
              </p:ext>
            </p:extLst>
          </p:nvPr>
        </p:nvGraphicFramePr>
        <p:xfrm>
          <a:off x="467544" y="1916832"/>
          <a:ext cx="8329642" cy="46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6"/>
          <p:cNvSpPr txBox="1">
            <a:spLocks/>
          </p:cNvSpPr>
          <p:nvPr/>
        </p:nvSpPr>
        <p:spPr bwMode="auto">
          <a:xfrm>
            <a:off x="395537" y="500042"/>
            <a:ext cx="8424935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Управлении социальной защиты населения Администрации Усть-Донецкого района действуют </a:t>
            </a:r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 муниципальные программы, которые </a:t>
            </a: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носят социальную </a:t>
            </a:r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направленность: </a:t>
            </a:r>
            <a:endParaRPr lang="ru-RU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«</a:t>
            </a:r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Социальная поддержка граждан» </a:t>
            </a: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и «</a:t>
            </a:r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Доступная среда». </a:t>
            </a: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algn="ctr"/>
            <a:endParaRPr lang="ru-RU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ru-RU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sz="15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программы включены мероприятия по </a:t>
            </a:r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реализации прав </a:t>
            </a:r>
            <a:r>
              <a:rPr lang="ru-RU" sz="15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граждан на социальную поддержку семей, имеющих детей, </a:t>
            </a:r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поощрение многодетности</a:t>
            </a:r>
            <a:r>
              <a:rPr lang="ru-RU" sz="15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, улучшение качества жизни отдельных категорий граждан</a:t>
            </a:r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, предоставление </a:t>
            </a:r>
            <a:r>
              <a:rPr lang="ru-RU" sz="15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мер социальной поддержки и социального </a:t>
            </a:r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обслуживания населения.</a:t>
            </a:r>
          </a:p>
          <a:p>
            <a:pPr algn="ctr"/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57224" y="3143249"/>
            <a:ext cx="7543800" cy="429767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Основные цели программы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ru-RU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5800" y="3786190"/>
            <a:ext cx="8134672" cy="2739154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1. Создание </a:t>
            </a:r>
            <a:r>
              <a:rPr lang="ru-RU" sz="1600" dirty="0">
                <a:solidFill>
                  <a:schemeClr val="tx2"/>
                </a:solidFill>
                <a:latin typeface="Tahoma" pitchFamily="34" charset="0"/>
              </a:rPr>
              <a:t>условий для роста благосостояния граждан - получателей </a:t>
            </a:r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мер социальной поддержки.</a:t>
            </a:r>
            <a:endParaRPr lang="ru-RU" sz="1600" dirty="0">
              <a:solidFill>
                <a:schemeClr val="tx2"/>
              </a:solidFill>
              <a:latin typeface="Tahoma" pitchFamily="34" charset="0"/>
            </a:endParaRPr>
          </a:p>
          <a:p>
            <a:pPr marL="342900" indent="-342900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2. Повышение доступности социального обслуживания.</a:t>
            </a:r>
          </a:p>
          <a:p>
            <a:pPr marL="342900" indent="-342900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3. Обеспечение беспрепятственного доступа к приоритетным объектам и услугам в </a:t>
            </a:r>
          </a:p>
          <a:p>
            <a:pPr marL="342900" indent="-342900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приоритетных сферах жизнедеятельности инвалидов и других маломобильных групп </a:t>
            </a:r>
          </a:p>
          <a:p>
            <a:pPr marL="342900" indent="-342900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населения на территории Усть-Донецкого района</a:t>
            </a:r>
          </a:p>
          <a:p>
            <a:pPr marL="342900" indent="-342900"/>
            <a:endParaRPr lang="ru-RU" sz="1600" dirty="0" smtClean="0">
              <a:solidFill>
                <a:schemeClr val="tx2"/>
              </a:solidFill>
              <a:latin typeface="Tahoma" pitchFamily="34" charset="0"/>
            </a:endParaRPr>
          </a:p>
          <a:p>
            <a:pPr algn="just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Практически все расходы УСЗН Администрации Усть-Донецкого района включены в программу «Социальная поддержка граждан», что позволяет обеспечить программно-целевой принцип планирования и исполнения бюджета, увязать расходы с получаемыми результатами.</a:t>
            </a:r>
          </a:p>
          <a:p>
            <a:pPr marL="342900" indent="-342900"/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</a:rPr>
              <a:t> </a:t>
            </a:r>
            <a:endParaRPr lang="ru-RU" sz="1500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54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66311036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94589152"/>
              </p:ext>
            </p:extLst>
          </p:nvPr>
        </p:nvGraphicFramePr>
        <p:xfrm>
          <a:off x="899592" y="1772816"/>
          <a:ext cx="734481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99592" y="98072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620688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Структура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бюджета УСЗН Администрации Усть-Донецкого района на 2018г.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630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5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Распределение бюджета по законам социальной направленности и программам</a:t>
            </a:r>
            <a:endParaRPr lang="ru-RU" sz="25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619782"/>
              </p:ext>
            </p:extLst>
          </p:nvPr>
        </p:nvGraphicFramePr>
        <p:xfrm>
          <a:off x="457200" y="1600200"/>
          <a:ext cx="8258203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4866"/>
                <a:gridCol w="1285884"/>
                <a:gridCol w="1191000"/>
                <a:gridCol w="11664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Меры социальной поддержки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«Социальная поддержка граждан»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ветеранов труда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13791,4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14135,6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14626,2</a:t>
                      </a:r>
                      <a:endParaRPr lang="ru-RU" sz="1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ветеранов труда </a:t>
                      </a:r>
                    </a:p>
                    <a:p>
                      <a:r>
                        <a:rPr lang="ru-RU" sz="1300" b="1" baseline="0" dirty="0" smtClean="0"/>
                        <a:t>Ростовской области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4292,8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4417,0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4546,0</a:t>
                      </a:r>
                      <a:endParaRPr lang="ru-RU" sz="1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отдельных категорий граждан, работающих и проживающих в сельской местности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33385,3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34597,3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35866,7</a:t>
                      </a:r>
                      <a:endParaRPr lang="ru-RU" sz="1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 реабилитированных лиц и лиц, признанных пострадавшими от  политических репрессий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349,4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359,6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370,4</a:t>
                      </a:r>
                      <a:endParaRPr lang="ru-RU" sz="1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тружеников тыла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191,4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192,9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194,3</a:t>
                      </a:r>
                      <a:endParaRPr lang="ru-RU" sz="1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Ежемесячные выплаты на детей 1-2 года жизни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3488,0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3630,8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3778,0</a:t>
                      </a:r>
                      <a:endParaRPr lang="ru-RU" sz="1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Денежные выплаты на каждого ребенка из многодетных семей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2324,0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2418,4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2564,3</a:t>
                      </a:r>
                      <a:endParaRPr lang="ru-RU" sz="1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Ежемесячные денежные выплаты на третьего и  последующих детей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15915,7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10238,8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11035,9</a:t>
                      </a:r>
                      <a:endParaRPr lang="ru-RU" sz="1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Ежемесячное пособие на ребенка 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12595,7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12922,5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13451,2</a:t>
                      </a:r>
                      <a:endParaRPr lang="ru-RU" sz="1500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415544"/>
              </p:ext>
            </p:extLst>
          </p:nvPr>
        </p:nvGraphicFramePr>
        <p:xfrm>
          <a:off x="428596" y="285728"/>
          <a:ext cx="8186766" cy="6252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3428"/>
                <a:gridCol w="1285884"/>
                <a:gridCol w="1214446"/>
                <a:gridCol w="1143008"/>
              </a:tblGrid>
              <a:tr h="36586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Меры социальной поддержки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 год</a:t>
                      </a:r>
                      <a:endParaRPr lang="ru-RU" dirty="0"/>
                    </a:p>
                  </a:txBody>
                  <a:tcPr/>
                </a:tc>
              </a:tr>
              <a:tr h="686003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Единовременное и ежемесячное пособие беременным женам военнослужащих, проходящих военную службу по</a:t>
                      </a:r>
                    </a:p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призыву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447,4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461,8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336</a:t>
                      </a:r>
                      <a:endParaRPr lang="ru-RU" sz="1500" baseline="0" dirty="0"/>
                    </a:p>
                  </a:txBody>
                  <a:tcPr/>
                </a:tc>
              </a:tr>
              <a:tr h="347768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Региональный материнский (семейный) капитал 	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4087,6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4087,6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4087,6</a:t>
                      </a:r>
                      <a:endParaRPr lang="ru-RU" sz="1500" baseline="0" dirty="0"/>
                    </a:p>
                  </a:txBody>
                  <a:tcPr/>
                </a:tc>
              </a:tr>
              <a:tr h="686003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выплата в виде ежемесячной денежной компенсации на приобретение продуктов питания многодетным семьям 	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121,2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126,2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131,5</a:t>
                      </a:r>
                      <a:endParaRPr lang="ru-RU" sz="1500" baseline="0" dirty="0"/>
                    </a:p>
                  </a:txBody>
                  <a:tcPr/>
                </a:tc>
              </a:tr>
              <a:tr h="347768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Выплата социального пособия на погребение 	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323,9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336,7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350,3</a:t>
                      </a:r>
                      <a:endParaRPr lang="ru-RU" sz="1500" baseline="0" dirty="0"/>
                    </a:p>
                  </a:txBody>
                  <a:tcPr/>
                </a:tc>
              </a:tr>
              <a:tr h="487824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Ежегодная денежная выплата лицам, награжденным нагрудным знаком «Почетный донор России» 	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583,9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607,2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631,6</a:t>
                      </a:r>
                      <a:endParaRPr lang="ru-RU" sz="1500" baseline="0" dirty="0"/>
                    </a:p>
                  </a:txBody>
                  <a:tcPr/>
                </a:tc>
              </a:tr>
              <a:tr h="686003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Оплата жилищно-коммунальных услуг ветеранам и гражданам, подвергшимся воздействию радиации вследствие радиационных аварий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11325,3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11554,6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11555,2</a:t>
                      </a:r>
                      <a:endParaRPr lang="ru-RU" sz="1500" baseline="0" dirty="0"/>
                    </a:p>
                  </a:txBody>
                  <a:tcPr/>
                </a:tc>
              </a:tr>
              <a:tr h="884181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Ежемесячное пособие по уходу за ребенком до </a:t>
                      </a:r>
                    </a:p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достижения им возраста 1,5 лет семьям, из числа не</a:t>
                      </a:r>
                    </a:p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подлежащих обязательному социальному</a:t>
                      </a:r>
                    </a:p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страхованию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9858,5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10475,1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11043,6</a:t>
                      </a:r>
                      <a:endParaRPr lang="ru-RU" sz="1500" baseline="0" dirty="0"/>
                    </a:p>
                  </a:txBody>
                  <a:tcPr/>
                </a:tc>
              </a:tr>
              <a:tr h="580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baseline="0" dirty="0" smtClean="0"/>
                        <a:t>Социальная защита граждан, подвергшихся воздействию радиации вследствие катастрофы на Чернобыльской АЭС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1141,5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1286,5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1338,1</a:t>
                      </a:r>
                      <a:endParaRPr lang="ru-RU" sz="1500" baseline="0" dirty="0"/>
                    </a:p>
                  </a:txBody>
                  <a:tcPr/>
                </a:tc>
              </a:tr>
              <a:tr h="347768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Оздоровление детей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4340,2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4513,8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4694,3</a:t>
                      </a:r>
                      <a:endParaRPr lang="ru-RU" sz="1500" baseline="0" dirty="0"/>
                    </a:p>
                  </a:txBody>
                  <a:tcPr/>
                </a:tc>
              </a:tr>
              <a:tr h="487824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Субсидия на оплату  жилого помещения и коммунальных услуг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11516,0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11930,7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12360,2</a:t>
                      </a:r>
                      <a:endParaRPr lang="ru-RU" sz="1500" baseline="0" dirty="0"/>
                    </a:p>
                  </a:txBody>
                  <a:tcPr/>
                </a:tc>
              </a:tr>
              <a:tr h="344969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Организация исполнительно-распорядительных функции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8725,2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8725,2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8960,3</a:t>
                      </a:r>
                      <a:endParaRPr lang="ru-RU" sz="1500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557421"/>
              </p:ext>
            </p:extLst>
          </p:nvPr>
        </p:nvGraphicFramePr>
        <p:xfrm>
          <a:off x="457200" y="571481"/>
          <a:ext cx="8329644" cy="4242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0618"/>
                <a:gridCol w="1143008"/>
                <a:gridCol w="1143008"/>
                <a:gridCol w="1143010"/>
              </a:tblGrid>
              <a:tr h="4286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Меры социальной поддержки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/>
                </a:tc>
              </a:tr>
              <a:tr h="345250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Пенсии муниципальным служащим за выслугу лет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3266,2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3266,2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3266,2</a:t>
                      </a:r>
                      <a:endParaRPr lang="ru-RU" sz="1500" baseline="0" dirty="0"/>
                    </a:p>
                  </a:txBody>
                  <a:tcPr/>
                </a:tc>
              </a:tr>
              <a:tr h="345250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Субвенция бюджетному учреждению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70985,1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74677,1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80735,6</a:t>
                      </a:r>
                      <a:endParaRPr lang="ru-RU" sz="1500" baseline="0" dirty="0"/>
                    </a:p>
                  </a:txBody>
                  <a:tcPr/>
                </a:tc>
              </a:tr>
              <a:tr h="3452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baseline="0" dirty="0" smtClean="0"/>
                        <a:t>Деятельность аппарата управления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570,8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483,3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496,2</a:t>
                      </a:r>
                      <a:endParaRPr lang="ru-RU" sz="1500" baseline="0" dirty="0"/>
                    </a:p>
                  </a:txBody>
                  <a:tcPr/>
                </a:tc>
              </a:tr>
              <a:tr h="345250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Деятельность  МБУ «ЦСО»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1280,0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1325,2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1365,8</a:t>
                      </a:r>
                      <a:endParaRPr lang="ru-RU" sz="1500" baseline="0" dirty="0"/>
                    </a:p>
                  </a:txBody>
                  <a:tcPr/>
                </a:tc>
              </a:tr>
              <a:tr h="345250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Обеспечение транспортом к месту отдыха и обратно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400,0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429,0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429,0</a:t>
                      </a:r>
                      <a:endParaRPr lang="ru-RU" sz="1500" baseline="0" dirty="0"/>
                    </a:p>
                  </a:txBody>
                  <a:tcPr/>
                </a:tc>
              </a:tr>
              <a:tr h="345250">
                <a:tc>
                  <a:txBody>
                    <a:bodyPr/>
                    <a:lstStyle/>
                    <a:p>
                      <a:r>
                        <a:rPr lang="ru-RU" sz="1300" b="1" baseline="0" dirty="0" smtClean="0">
                          <a:solidFill>
                            <a:schemeClr val="tx2"/>
                          </a:solidFill>
                        </a:rPr>
                        <a:t>Итого по программе «Социальная поддержка граждан»</a:t>
                      </a:r>
                      <a:endParaRPr lang="ru-RU" sz="13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215306,5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217199,1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228214,5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4525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«Доступная среда»</a:t>
                      </a:r>
                      <a:endParaRPr lang="ru-RU" sz="1300" b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</a:tr>
              <a:tr h="34525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Выплата инвалидам компенсаций страховых премий по договорам обязательного страхования гражданской ответственности владельцев транспортных средств 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14,3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14,3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14,3</a:t>
                      </a:r>
                      <a:endParaRPr lang="ru-RU" sz="1500" baseline="0" dirty="0"/>
                    </a:p>
                  </a:txBody>
                  <a:tcPr/>
                </a:tc>
              </a:tr>
              <a:tr h="3452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baseline="0" dirty="0" smtClean="0">
                          <a:solidFill>
                            <a:schemeClr val="tx2"/>
                          </a:solidFill>
                        </a:rPr>
                        <a:t>Итого по программе «Доступная среда»</a:t>
                      </a:r>
                      <a:endParaRPr lang="ru-RU" sz="13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14,3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14,3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14,3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45250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ВСЕГО ПО ПРОГРАММАМ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/>
                        <a:t>215320,8</a:t>
                      </a:r>
                      <a:endParaRPr lang="ru-RU" sz="15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/>
                        <a:t>217213,4</a:t>
                      </a:r>
                      <a:endParaRPr lang="ru-RU" sz="15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/>
                        <a:t>228228,8</a:t>
                      </a:r>
                      <a:endParaRPr lang="ru-RU" sz="1500" b="1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620000" cy="1214446"/>
          </a:xfrm>
        </p:spPr>
        <p:txBody>
          <a:bodyPr/>
          <a:lstStyle/>
          <a:p>
            <a:pPr algn="ctr"/>
            <a:r>
              <a:rPr lang="ru-RU" sz="25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Социальная поддержка населения</a:t>
            </a:r>
            <a:endParaRPr lang="ru-RU" sz="25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1643661"/>
              </p:ext>
            </p:extLst>
          </p:nvPr>
        </p:nvGraphicFramePr>
        <p:xfrm>
          <a:off x="285720" y="1600200"/>
          <a:ext cx="8501122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620000" cy="1214446"/>
          </a:xfrm>
        </p:spPr>
        <p:txBody>
          <a:bodyPr/>
          <a:lstStyle/>
          <a:p>
            <a:pPr algn="ctr"/>
            <a:r>
              <a:rPr lang="ru-RU" sz="25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Социальная поддержка населения семей с детьми</a:t>
            </a:r>
            <a:endParaRPr lang="ru-RU" sz="25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3713811"/>
              </p:ext>
            </p:extLst>
          </p:nvPr>
        </p:nvGraphicFramePr>
        <p:xfrm>
          <a:off x="285720" y="1340768"/>
          <a:ext cx="8501122" cy="5060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Соседство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2291</TotalTime>
  <Words>763</Words>
  <Application>Microsoft Office PowerPoint</Application>
  <PresentationFormat>Экран (4:3)</PresentationFormat>
  <Paragraphs>203</Paragraphs>
  <Slides>12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1_Соседство</vt:lpstr>
      <vt:lpstr>Лист Microsoft Excel 97-2003</vt:lpstr>
      <vt:lpstr>Презентация PowerPoint</vt:lpstr>
      <vt:lpstr>Бюджет на 2018 год и плановый период 2019 и 2020 годов, утвержден Решением Собрания депутатов  Усть-Донецкого района от 26.12.2017 года № 119 «О бюджете Усть-Донецкого района на 2018 год и на плановый период 2019 и 2020 годов»</vt:lpstr>
      <vt:lpstr>Основные цели программы:</vt:lpstr>
      <vt:lpstr>Презентация PowerPoint</vt:lpstr>
      <vt:lpstr>Распределение бюджета по законам социальной направленности и программам</vt:lpstr>
      <vt:lpstr>Презентация PowerPoint</vt:lpstr>
      <vt:lpstr>Презентация PowerPoint</vt:lpstr>
      <vt:lpstr>Социальная поддержка населения</vt:lpstr>
      <vt:lpstr>Социальная поддержка населения семей с детьми</vt:lpstr>
      <vt:lpstr>Презентация PowerPoint</vt:lpstr>
      <vt:lpstr>Презентация PowerPoint</vt:lpstr>
      <vt:lpstr>Социальное обслуживание граждан  пожилого возраста и инвалидов распределение бюджета на 2018 год и плановый период на 2019 и 2020 годов  по МБУ «ЦСО»  за счет средств областного и местного бюджетов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О. Меркушева</dc:creator>
  <cp:lastModifiedBy>Куликова</cp:lastModifiedBy>
  <cp:revision>192</cp:revision>
  <dcterms:created xsi:type="dcterms:W3CDTF">2015-01-27T06:14:14Z</dcterms:created>
  <dcterms:modified xsi:type="dcterms:W3CDTF">2018-01-29T07:40:40Z</dcterms:modified>
</cp:coreProperties>
</file>