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14" r:id="rId2"/>
    <p:sldId id="330" r:id="rId3"/>
    <p:sldId id="345" r:id="rId4"/>
    <p:sldId id="333" r:id="rId5"/>
    <p:sldId id="334" r:id="rId6"/>
    <p:sldId id="335" r:id="rId7"/>
    <p:sldId id="302" r:id="rId8"/>
    <p:sldId id="337" r:id="rId9"/>
    <p:sldId id="339" r:id="rId10"/>
    <p:sldId id="303" r:id="rId11"/>
    <p:sldId id="309" r:id="rId12"/>
    <p:sldId id="34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AF"/>
    <a:srgbClr val="57FFA3"/>
    <a:srgbClr val="45AEF5"/>
    <a:srgbClr val="FFB3B3"/>
    <a:srgbClr val="CAE8AA"/>
    <a:srgbClr val="B0DD7F"/>
    <a:srgbClr val="009644"/>
    <a:srgbClr val="A6D86E"/>
    <a:srgbClr val="018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21" autoAdjust="0"/>
  </p:normalViewPr>
  <p:slideViewPr>
    <p:cSldViewPr>
      <p:cViewPr>
        <p:scale>
          <a:sx n="91" d="100"/>
          <a:sy n="91" d="100"/>
        </p:scale>
        <p:origin x="-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ost\&#1050;&#1091;&#1083;&#1080;&#1082;&#1086;&#1074;&#1072;\&#1047;&#1072;%202016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71068480494121"/>
          <c:y val="4.2294921468149824E-2"/>
          <c:w val="0.64189445356715269"/>
          <c:h val="0.815771778527684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5372.6</c:v>
                </c:pt>
                <c:pt idx="1">
                  <c:v>4942.1000000000004</c:v>
                </c:pt>
                <c:pt idx="2">
                  <c:v>5011.5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722078331817872E-2"/>
                  <c:y val="-1.851851851851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34168.5</c:v>
                </c:pt>
                <c:pt idx="1">
                  <c:v>27403.200000000001</c:v>
                </c:pt>
                <c:pt idx="2">
                  <c:v>26271.3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160012.5</c:v>
                </c:pt>
                <c:pt idx="1">
                  <c:v>164114.6</c:v>
                </c:pt>
                <c:pt idx="2">
                  <c:v>169448.8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040640"/>
        <c:axId val="115042176"/>
        <c:axId val="100623680"/>
      </c:bar3DChart>
      <c:catAx>
        <c:axId val="11504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042176"/>
        <c:crosses val="autoZero"/>
        <c:auto val="1"/>
        <c:lblAlgn val="ctr"/>
        <c:lblOffset val="100"/>
        <c:noMultiLvlLbl val="0"/>
      </c:catAx>
      <c:valAx>
        <c:axId val="11504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040640"/>
        <c:crosses val="autoZero"/>
        <c:crossBetween val="between"/>
      </c:valAx>
      <c:serAx>
        <c:axId val="1006236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5042176"/>
        <c:crosses val="autoZero"/>
      </c:serAx>
    </c:plotArea>
    <c:legend>
      <c:legendPos val="r"/>
      <c:layout>
        <c:manualLayout>
          <c:xMode val="edge"/>
          <c:yMode val="edge"/>
          <c:x val="0.68222331764078248"/>
          <c:y val="0.70829208848893888"/>
          <c:w val="0.31777668235921808"/>
          <c:h val="0.2844740240803233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2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55293644793293"/>
          <c:y val="2.8796900051210002E-2"/>
          <c:w val="0.5655904678096465"/>
          <c:h val="0.89145783826851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explosion val="7"/>
            <c:spPr>
              <a:solidFill>
                <a:srgbClr val="867EE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8"/>
            <c:spPr>
              <a:solidFill>
                <a:srgbClr val="FFB3B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Лист1!$A$2:$A$3</c:f>
              <c:strCache>
                <c:ptCount val="1"/>
                <c:pt idx="0">
                  <c:v>Числ без мер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0%">
                  <c:v>0.73000000000000043</c:v>
                </c:pt>
                <c:pt idx="1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2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576194730265887E-2"/>
          <c:w val="1"/>
          <c:h val="0.78983930885041076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1798110797647621E-2"/>
                  <c:y val="6.23647254082719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4551770600867412E-2"/>
                  <c:y val="-3.7163006196894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0114350039538129E-2"/>
                  <c:y val="4.1072300946774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00" baseline="0">
                    <a:latin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Лист2!$B$2:$B$4</c:f>
              <c:strCache>
                <c:ptCount val="3"/>
                <c:pt idx="0">
                  <c:v>Социальное обеспечение населения -142934,2 тыс.руб.</c:v>
                </c:pt>
                <c:pt idx="1">
                  <c:v>Социальное обслуживание населения - 46283,8 тыс. руб.</c:v>
                </c:pt>
                <c:pt idx="2">
                  <c:v>Другие вопросы в области социальной политики - 10335,6 тыс. руб.</c:v>
                </c:pt>
              </c:strCache>
            </c:strRef>
          </c:cat>
          <c:val>
            <c:numRef>
              <c:f>Лист2!$A$2:$A$4</c:f>
              <c:numCache>
                <c:formatCode>General</c:formatCode>
                <c:ptCount val="3"/>
                <c:pt idx="0">
                  <c:v>71.599999999999994</c:v>
                </c:pt>
                <c:pt idx="1">
                  <c:v>23.2</c:v>
                </c:pt>
                <c:pt idx="2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rgbClr val="D9A5CE"/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8.8184646150427821E-3"/>
          <c:y val="0.83442402898916868"/>
          <c:w val="0.97599785921222459"/>
          <c:h val="0.16557597101083138"/>
        </c:manualLayout>
      </c:layout>
      <c:overlay val="0"/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830782807257679"/>
          <c:y val="1.6870807815689704E-3"/>
          <c:w val="0.43703242936638248"/>
          <c:h val="0.935437861933924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228.8</c:v>
                </c:pt>
                <c:pt idx="1">
                  <c:v>17621.8</c:v>
                </c:pt>
                <c:pt idx="2">
                  <c:v>10502.3</c:v>
                </c:pt>
                <c:pt idx="3">
                  <c:v>37944.6</c:v>
                </c:pt>
                <c:pt idx="4">
                  <c:v>396.2</c:v>
                </c:pt>
                <c:pt idx="5">
                  <c:v>12245.1</c:v>
                </c:pt>
                <c:pt idx="6">
                  <c:v>4686.7</c:v>
                </c:pt>
                <c:pt idx="7">
                  <c:v>606.29999999999995</c:v>
                </c:pt>
                <c:pt idx="8">
                  <c:v>1051.4000000000001</c:v>
                </c:pt>
                <c:pt idx="9">
                  <c:v>285.5</c:v>
                </c:pt>
                <c:pt idx="10">
                  <c:v>3000.4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230.5</c:v>
                </c:pt>
                <c:pt idx="1">
                  <c:v>18135.2</c:v>
                </c:pt>
                <c:pt idx="2">
                  <c:v>10880.4</c:v>
                </c:pt>
                <c:pt idx="3">
                  <c:v>39310.699999999997</c:v>
                </c:pt>
                <c:pt idx="4">
                  <c:v>408.2</c:v>
                </c:pt>
                <c:pt idx="5">
                  <c:v>12244.7</c:v>
                </c:pt>
                <c:pt idx="6">
                  <c:v>4822.8</c:v>
                </c:pt>
                <c:pt idx="7">
                  <c:v>606.29999999999995</c:v>
                </c:pt>
                <c:pt idx="8">
                  <c:v>1096.3</c:v>
                </c:pt>
                <c:pt idx="9">
                  <c:v>296.89999999999998</c:v>
                </c:pt>
                <c:pt idx="10">
                  <c:v>3057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232.2</c:v>
                </c:pt>
                <c:pt idx="1">
                  <c:v>18667.2</c:v>
                </c:pt>
                <c:pt idx="2">
                  <c:v>11272</c:v>
                </c:pt>
                <c:pt idx="3">
                  <c:v>40725.9</c:v>
                </c:pt>
                <c:pt idx="4">
                  <c:v>420.8</c:v>
                </c:pt>
                <c:pt idx="5">
                  <c:v>12243.2</c:v>
                </c:pt>
                <c:pt idx="6">
                  <c:v>4963.6000000000004</c:v>
                </c:pt>
                <c:pt idx="7">
                  <c:v>606.29999999999995</c:v>
                </c:pt>
                <c:pt idx="8">
                  <c:v>1096.3</c:v>
                </c:pt>
                <c:pt idx="9">
                  <c:v>308.7</c:v>
                </c:pt>
                <c:pt idx="10">
                  <c:v>3057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343360"/>
        <c:axId val="53344896"/>
        <c:axId val="0"/>
      </c:bar3DChart>
      <c:catAx>
        <c:axId val="53343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53344896"/>
        <c:crosses val="autoZero"/>
        <c:auto val="1"/>
        <c:lblAlgn val="ctr"/>
        <c:lblOffset val="100"/>
        <c:noMultiLvlLbl val="0"/>
      </c:catAx>
      <c:valAx>
        <c:axId val="53344896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3343360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3309</c:v>
                </c:pt>
                <c:pt idx="1">
                  <c:v>2814.7</c:v>
                </c:pt>
                <c:pt idx="2">
                  <c:v>13106.4</c:v>
                </c:pt>
                <c:pt idx="3">
                  <c:v>13386.2</c:v>
                </c:pt>
                <c:pt idx="4">
                  <c:v>537.70000000000005</c:v>
                </c:pt>
                <c:pt idx="5">
                  <c:v>72.5</c:v>
                </c:pt>
                <c:pt idx="6">
                  <c:v>13769.3</c:v>
                </c:pt>
                <c:pt idx="7">
                  <c:v>2270.9</c:v>
                </c:pt>
                <c:pt idx="8">
                  <c:v>4804.2</c:v>
                </c:pt>
                <c:pt idx="9">
                  <c:v>279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3441.4</c:v>
                </c:pt>
                <c:pt idx="1">
                  <c:v>2925</c:v>
                </c:pt>
                <c:pt idx="2">
                  <c:v>13627.1</c:v>
                </c:pt>
                <c:pt idx="3">
                  <c:v>9298.5</c:v>
                </c:pt>
                <c:pt idx="4">
                  <c:v>559.79999999999995</c:v>
                </c:pt>
                <c:pt idx="5">
                  <c:v>75.5</c:v>
                </c:pt>
                <c:pt idx="6">
                  <c:v>12880.9</c:v>
                </c:pt>
                <c:pt idx="7">
                  <c:v>2270.9</c:v>
                </c:pt>
                <c:pt idx="8">
                  <c:v>4996.3</c:v>
                </c:pt>
                <c:pt idx="9">
                  <c:v>279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3582.3</c:v>
                </c:pt>
                <c:pt idx="1">
                  <c:v>3041.4</c:v>
                </c:pt>
                <c:pt idx="2">
                  <c:v>14160.6</c:v>
                </c:pt>
                <c:pt idx="3">
                  <c:v>9673.9</c:v>
                </c:pt>
                <c:pt idx="4">
                  <c:v>582.20000000000005</c:v>
                </c:pt>
                <c:pt idx="5">
                  <c:v>78.599999999999994</c:v>
                </c:pt>
                <c:pt idx="6">
                  <c:v>11728.1</c:v>
                </c:pt>
                <c:pt idx="7">
                  <c:v>2270.9</c:v>
                </c:pt>
                <c:pt idx="8">
                  <c:v>5196.2</c:v>
                </c:pt>
                <c:pt idx="9">
                  <c:v>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255232"/>
        <c:axId val="36315136"/>
        <c:axId val="0"/>
      </c:bar3DChart>
      <c:catAx>
        <c:axId val="36255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36315136"/>
        <c:crosses val="autoZero"/>
        <c:auto val="1"/>
        <c:lblAlgn val="ctr"/>
        <c:lblOffset val="100"/>
        <c:noMultiLvlLbl val="0"/>
      </c:catAx>
      <c:valAx>
        <c:axId val="36315136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36255232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994309052412783E-2"/>
          <c:y val="2.2879740131346679E-2"/>
          <c:w val="0.90196078431372551"/>
          <c:h val="0.745249672524255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8080"/>
            </a:solidFill>
            <a:ln w="2492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9.3533627851978534E-3"/>
                  <c:y val="0.21741525027818143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7442,7 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032320423031439E-2"/>
                  <c:y val="0.24730593141876694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9298,5 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21905519433359E-2"/>
                  <c:y val="0.23969536556710719"/>
                </c:manualLayout>
              </c:layout>
              <c:tx>
                <c:rich>
                  <a:bodyPr/>
                  <a:lstStyle/>
                  <a:p>
                    <a:pPr>
                      <a:defRPr sz="2454" b="1"/>
                    </a:pPr>
                    <a:r>
                      <a: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9673,9 тыс. руб.</a:t>
                    </a:r>
                  </a:p>
                  <a:p>
                    <a:pPr>
                      <a:defRPr sz="2454" b="1"/>
                    </a:pPr>
                    <a:endParaRPr lang="ru-RU" sz="1600" dirty="0">
                      <a:solidFill>
                        <a:schemeClr val="tx2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967">
                <a:noFill/>
              </a:ln>
            </c:spPr>
            <c:txPr>
              <a:bodyPr/>
              <a:lstStyle/>
              <a:p>
                <a:pPr>
                  <a:defRPr sz="1634" b="1" i="0" u="none" strike="noStrike" baseline="0">
                    <a:solidFill>
                      <a:srgbClr val="333333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г.</c:v>
                </c:pt>
                <c:pt idx="1">
                  <c:v> 2018 г.</c:v>
                </c:pt>
                <c:pt idx="2">
                  <c:v>2019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7442.7</c:v>
                </c:pt>
                <c:pt idx="1">
                  <c:v>9298.5</c:v>
                </c:pt>
                <c:pt idx="2">
                  <c:v>9673.9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230"/>
        <c:shape val="cone"/>
        <c:axId val="167618432"/>
        <c:axId val="167619968"/>
        <c:axId val="152490880"/>
      </c:bar3DChart>
      <c:catAx>
        <c:axId val="1676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98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619968"/>
        <c:crosses val="autoZero"/>
        <c:auto val="1"/>
        <c:lblAlgn val="ctr"/>
        <c:lblOffset val="100"/>
        <c:noMultiLvlLbl val="0"/>
      </c:catAx>
      <c:valAx>
        <c:axId val="167619968"/>
        <c:scaling>
          <c:orientation val="minMax"/>
          <c:max val="2900"/>
          <c:min val="500"/>
        </c:scaling>
        <c:delete val="0"/>
        <c:axPos val="l"/>
        <c:majorGridlines>
          <c:spPr>
            <a:ln w="12984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27" b="1" i="0" u="none" strike="noStrike" baseline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7618432"/>
        <c:crosses val="autoZero"/>
        <c:crossBetween val="between"/>
        <c:majorUnit val="800"/>
      </c:valAx>
      <c:serAx>
        <c:axId val="152490880"/>
        <c:scaling>
          <c:orientation val="minMax"/>
        </c:scaling>
        <c:delete val="1"/>
        <c:axPos val="b"/>
        <c:majorTickMark val="out"/>
        <c:minorTickMark val="none"/>
        <c:tickLblPos val="nextTo"/>
        <c:crossAx val="167619968"/>
        <c:crosses val="autoZero"/>
      </c:serAx>
      <c:spPr>
        <a:noFill/>
        <a:ln w="249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отделения социального обслуживания на дому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37704.800000000003</c:v>
                </c:pt>
                <c:pt idx="1">
                  <c:v>37704.800000000003</c:v>
                </c:pt>
                <c:pt idx="2">
                  <c:v>38766.400000000001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социально-реабилитационные отделения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14579</c:v>
                </c:pt>
                <c:pt idx="1">
                  <c:v>14579</c:v>
                </c:pt>
                <c:pt idx="2">
                  <c:v>14861.2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394368"/>
        <c:axId val="152397312"/>
        <c:axId val="0"/>
      </c:bar3DChart>
      <c:catAx>
        <c:axId val="15239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52397312"/>
        <c:crosses val="autoZero"/>
        <c:auto val="1"/>
        <c:lblAlgn val="ctr"/>
        <c:lblOffset val="100"/>
        <c:noMultiLvlLbl val="0"/>
      </c:catAx>
      <c:valAx>
        <c:axId val="15239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394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/>
      <dgm:t>
        <a:bodyPr/>
        <a:lstStyle/>
        <a:p>
          <a:r>
            <a:rPr lang="ru-RU" dirty="0" smtClean="0"/>
            <a:t>2017г.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/>
      <dgm:t>
        <a:bodyPr/>
        <a:lstStyle/>
        <a:p>
          <a:r>
            <a:rPr lang="ru-RU" dirty="0" smtClean="0"/>
            <a:t>20</a:t>
          </a:r>
          <a:r>
            <a:rPr lang="ru-RU" i="1" dirty="0" smtClean="0"/>
            <a:t>1</a:t>
          </a:r>
          <a:r>
            <a:rPr lang="ru-RU" dirty="0" smtClean="0"/>
            <a:t>8г.</a:t>
          </a:r>
          <a:endParaRPr lang="ru-RU" dirty="0"/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/>
      <dgm:t>
        <a:bodyPr/>
        <a:lstStyle/>
        <a:p>
          <a:r>
            <a:rPr lang="ru-RU" dirty="0" smtClean="0"/>
            <a:t>2019г.</a:t>
          </a:r>
          <a:endParaRPr lang="ru-RU" dirty="0"/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FlipVert="1" custScaleX="27725" custScaleY="31100" custLinFactNeighborX="1397" custLinFactNeighborY="7821"/>
      <dgm:spPr/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559" custLinFactNeighborY="23249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/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/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F07854EA-3E04-4B44-856E-0C54AA00CB03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7FE19837-9815-4813-B580-9B5CB8262C44}" type="presOf" srcId="{9C2125B6-3CB2-4132-A13E-5BDCBEE14B9B}" destId="{98C2CA79-0C90-4D5B-8938-06998DCE432C}" srcOrd="0" destOrd="0" presId="urn:microsoft.com/office/officeart/2005/8/layout/hList9"/>
    <dgm:cxn modelId="{B3DC7E0D-29AE-4F6E-8AD7-DCA51186299D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1F071F42-5255-428B-9AFE-DE50B5F50272}" type="presOf" srcId="{6C849B62-C48C-4C03-A485-29430CB4B7CB}" destId="{C261844B-5CA8-4EB9-88EA-82415B5D4263}" srcOrd="0" destOrd="0" presId="urn:microsoft.com/office/officeart/2005/8/layout/hList9"/>
    <dgm:cxn modelId="{76E43305-6FB3-40C5-BC0D-738039B3B9E0}" type="presParOf" srcId="{602A5EB4-1EA3-455E-8CCF-65A6498F33A2}" destId="{5B040D43-5631-4CAB-B63D-7B9424559DE9}" srcOrd="0" destOrd="0" presId="urn:microsoft.com/office/officeart/2005/8/layout/hList9"/>
    <dgm:cxn modelId="{FA8071AC-47C2-4E94-A2D8-C55083922914}" type="presParOf" srcId="{602A5EB4-1EA3-455E-8CCF-65A6498F33A2}" destId="{787C1FA2-270E-488A-9D2D-8060F8D489A7}" srcOrd="1" destOrd="0" presId="urn:microsoft.com/office/officeart/2005/8/layout/hList9"/>
    <dgm:cxn modelId="{2A3A7FBB-1558-4F75-8B03-25683302904F}" type="presParOf" srcId="{787C1FA2-270E-488A-9D2D-8060F8D489A7}" destId="{5389F9EE-CE05-4C6C-A2AF-1F10A6DA6D1C}" srcOrd="0" destOrd="0" presId="urn:microsoft.com/office/officeart/2005/8/layout/hList9"/>
    <dgm:cxn modelId="{C5390304-7E59-48AD-BD6D-95ADEC743A2A}" type="presParOf" srcId="{787C1FA2-270E-488A-9D2D-8060F8D489A7}" destId="{2925016B-1F72-422D-BFBC-8FA0BB01A267}" srcOrd="1" destOrd="0" presId="urn:microsoft.com/office/officeart/2005/8/layout/hList9"/>
    <dgm:cxn modelId="{0E636102-B077-4E07-9AFE-1AD8F3FF7D8F}" type="presParOf" srcId="{2925016B-1F72-422D-BFBC-8FA0BB01A267}" destId="{06C1BDE1-8A46-47E4-A2F6-D357794C47B9}" srcOrd="0" destOrd="0" presId="urn:microsoft.com/office/officeart/2005/8/layout/hList9"/>
    <dgm:cxn modelId="{4A99D4CF-0086-40C6-B312-5B424D7DC7F6}" type="presParOf" srcId="{2925016B-1F72-422D-BFBC-8FA0BB01A267}" destId="{78575185-2064-4656-BFC1-D05E1C1E5CF8}" srcOrd="1" destOrd="0" presId="urn:microsoft.com/office/officeart/2005/8/layout/hList9"/>
    <dgm:cxn modelId="{E0367CE3-3790-48FA-A78E-DE99C7CDB98A}" type="presParOf" srcId="{602A5EB4-1EA3-455E-8CCF-65A6498F33A2}" destId="{B033E1F2-F951-4B1C-A841-E4F64D288864}" srcOrd="2" destOrd="0" presId="urn:microsoft.com/office/officeart/2005/8/layout/hList9"/>
    <dgm:cxn modelId="{C87F99BC-DE2E-42C5-83C5-B00865B7A377}" type="presParOf" srcId="{602A5EB4-1EA3-455E-8CCF-65A6498F33A2}" destId="{C261844B-5CA8-4EB9-88EA-82415B5D4263}" srcOrd="3" destOrd="0" presId="urn:microsoft.com/office/officeart/2005/8/layout/hList9"/>
    <dgm:cxn modelId="{948BCDB7-6AEF-4BD8-A2EE-57EE04030144}" type="presParOf" srcId="{602A5EB4-1EA3-455E-8CCF-65A6498F33A2}" destId="{803F5EAE-5306-47CE-8141-6D4EC8B9BBE2}" srcOrd="4" destOrd="0" presId="urn:microsoft.com/office/officeart/2005/8/layout/hList9"/>
    <dgm:cxn modelId="{8BB5D9CA-1540-4FAF-AD10-54939B15C41D}" type="presParOf" srcId="{602A5EB4-1EA3-455E-8CCF-65A6498F33A2}" destId="{84AE308E-1695-4E5E-8895-68C3D71E8286}" srcOrd="5" destOrd="0" presId="urn:microsoft.com/office/officeart/2005/8/layout/hList9"/>
    <dgm:cxn modelId="{744F493A-76CB-4F31-AA99-74713817F771}" type="presParOf" srcId="{602A5EB4-1EA3-455E-8CCF-65A6498F33A2}" destId="{1F7FA095-C5DC-4324-8F87-137C683B4536}" srcOrd="6" destOrd="0" presId="urn:microsoft.com/office/officeart/2005/8/layout/hList9"/>
    <dgm:cxn modelId="{BC0087C7-BFE5-4AAF-8C8F-1A716EB5387B}" type="presParOf" srcId="{1F7FA095-C5DC-4324-8F87-137C683B4536}" destId="{B49B9992-B2C4-4CC5-9DB3-684F05F25403}" srcOrd="0" destOrd="0" presId="urn:microsoft.com/office/officeart/2005/8/layout/hList9"/>
    <dgm:cxn modelId="{BEC051A6-2189-42D2-9216-A53C6D5ECB4C}" type="presParOf" srcId="{1F7FA095-C5DC-4324-8F87-137C683B4536}" destId="{8D0B4A14-4E36-40F1-833B-583A9C25E56D}" srcOrd="1" destOrd="0" presId="urn:microsoft.com/office/officeart/2005/8/layout/hList9"/>
    <dgm:cxn modelId="{F6466759-93E7-43B0-B04E-A8EAE5983531}" type="presParOf" srcId="{8D0B4A14-4E36-40F1-833B-583A9C25E56D}" destId="{73C65696-EF48-40DD-BE59-66B8AB215AB9}" srcOrd="0" destOrd="0" presId="urn:microsoft.com/office/officeart/2005/8/layout/hList9"/>
    <dgm:cxn modelId="{AD01CD60-8C85-41EB-B958-2708AC1D48ED}" type="presParOf" srcId="{8D0B4A14-4E36-40F1-833B-583A9C25E56D}" destId="{930466AF-F5C3-423D-A79B-DE8EAD63B829}" srcOrd="1" destOrd="0" presId="urn:microsoft.com/office/officeart/2005/8/layout/hList9"/>
    <dgm:cxn modelId="{D6F0D303-B488-40C8-87CD-C8E8C6421CB5}" type="presParOf" srcId="{602A5EB4-1EA3-455E-8CCF-65A6498F33A2}" destId="{FD993D96-04E9-41B6-93B8-F0FF08C9614B}" srcOrd="7" destOrd="0" presId="urn:microsoft.com/office/officeart/2005/8/layout/hList9"/>
    <dgm:cxn modelId="{ABFBC1DD-EAF9-4512-AF45-C71228892B49}" type="presParOf" srcId="{602A5EB4-1EA3-455E-8CCF-65A6498F33A2}" destId="{DB82B570-7B7B-4AA8-BAC0-1A6E3CE75247}" srcOrd="8" destOrd="0" presId="urn:microsoft.com/office/officeart/2005/8/layout/hList9"/>
    <dgm:cxn modelId="{F1B7AE28-978A-4678-8E8A-B832191D80FF}" type="presParOf" srcId="{602A5EB4-1EA3-455E-8CCF-65A6498F33A2}" destId="{BE95DD6A-FF82-4A46-823B-EA7C36D2BF3C}" srcOrd="9" destOrd="0" presId="urn:microsoft.com/office/officeart/2005/8/layout/hList9"/>
    <dgm:cxn modelId="{1CCF52FF-1BE9-4F47-A785-F4AC20B5FD93}" type="presParOf" srcId="{602A5EB4-1EA3-455E-8CCF-65A6498F33A2}" destId="{74DC86E2-5D06-43AA-B78D-FB712E336013}" srcOrd="10" destOrd="0" presId="urn:microsoft.com/office/officeart/2005/8/layout/hList9"/>
    <dgm:cxn modelId="{A7EFE01B-5FA4-4A54-8411-CA68B7FF96D2}" type="presParOf" srcId="{602A5EB4-1EA3-455E-8CCF-65A6498F33A2}" destId="{ACE48E98-9EB6-42ED-80AE-2CE3DC59954B}" srcOrd="11" destOrd="0" presId="urn:microsoft.com/office/officeart/2005/8/layout/hList9"/>
    <dgm:cxn modelId="{1C158701-CD3B-492A-BE31-734A4C9C45F9}" type="presParOf" srcId="{ACE48E98-9EB6-42ED-80AE-2CE3DC59954B}" destId="{0FAF916D-0134-4F58-9BCD-A8DBFDF72CA3}" srcOrd="0" destOrd="0" presId="urn:microsoft.com/office/officeart/2005/8/layout/hList9"/>
    <dgm:cxn modelId="{172DDEE3-36C2-486D-888C-54B48B942349}" type="presParOf" srcId="{ACE48E98-9EB6-42ED-80AE-2CE3DC59954B}" destId="{0197E990-EBD6-45FC-A516-E1963552A67C}" srcOrd="1" destOrd="0" presId="urn:microsoft.com/office/officeart/2005/8/layout/hList9"/>
    <dgm:cxn modelId="{BB76E75E-9E5C-4ABA-808D-772E4A2590E2}" type="presParOf" srcId="{0197E990-EBD6-45FC-A516-E1963552A67C}" destId="{DF7579EE-352E-4412-A74D-04EA2C067936}" srcOrd="0" destOrd="0" presId="urn:microsoft.com/office/officeart/2005/8/layout/hList9"/>
    <dgm:cxn modelId="{CEB87A7A-F38A-4397-93F2-6BF8C38EE278}" type="presParOf" srcId="{0197E990-EBD6-45FC-A516-E1963552A67C}" destId="{1C578707-7A9E-4E0A-B8C3-397422D521C9}" srcOrd="1" destOrd="0" presId="urn:microsoft.com/office/officeart/2005/8/layout/hList9"/>
    <dgm:cxn modelId="{97229944-B856-46FC-A076-6A0CC20A2A31}" type="presParOf" srcId="{602A5EB4-1EA3-455E-8CCF-65A6498F33A2}" destId="{3964EED9-B691-45A4-90F7-53158CE49F97}" srcOrd="12" destOrd="0" presId="urn:microsoft.com/office/officeart/2005/8/layout/hList9"/>
    <dgm:cxn modelId="{B7BCBC45-2D71-4DB1-9DBF-C3EB8EAF875D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flipV="1">
          <a:off x="1898866" y="2449793"/>
          <a:ext cx="437895" cy="3900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709680"/>
          <a:ext cx="736338" cy="73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2017г.</a:t>
          </a:r>
          <a:endParaRPr lang="ru-RU" sz="1500" kern="1200" dirty="0"/>
        </a:p>
      </dsp:txBody>
      <dsp:txXfrm>
        <a:off x="107834" y="1817514"/>
        <a:ext cx="520670" cy="520670"/>
      </dsp:txXfrm>
    </dsp:sp>
    <dsp:sp modelId="{73C65696-EF48-40DD-BE59-66B8AB215AB9}">
      <dsp:nvSpPr>
        <dsp:cNvPr id="0" name=""/>
        <dsp:cNvSpPr/>
      </dsp:nvSpPr>
      <dsp:spPr>
        <a:xfrm>
          <a:off x="3621800" y="1919656"/>
          <a:ext cx="1880268" cy="1254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665659"/>
          <a:ext cx="752182" cy="752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</a:t>
          </a:r>
          <a:r>
            <a:rPr lang="ru-RU" sz="1500" i="1" kern="1200" dirty="0" smtClean="0"/>
            <a:t>1</a:t>
          </a:r>
          <a:r>
            <a:rPr lang="ru-RU" sz="1500" kern="1200" dirty="0" smtClean="0"/>
            <a:t>8г.</a:t>
          </a:r>
          <a:endParaRPr lang="ru-RU" sz="1500" kern="1200" dirty="0"/>
        </a:p>
      </dsp:txBody>
      <dsp:txXfrm>
        <a:off x="110155" y="2775814"/>
        <a:ext cx="531872" cy="531872"/>
      </dsp:txXfrm>
    </dsp:sp>
    <dsp:sp modelId="{DF7579EE-352E-4412-A74D-04EA2C067936}">
      <dsp:nvSpPr>
        <dsp:cNvPr id="0" name=""/>
        <dsp:cNvSpPr/>
      </dsp:nvSpPr>
      <dsp:spPr>
        <a:xfrm>
          <a:off x="6254251" y="1919656"/>
          <a:ext cx="1880268" cy="1254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673934"/>
          <a:ext cx="752182" cy="752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2019г.</a:t>
          </a:r>
          <a:endParaRPr lang="ru-RU" sz="1500" kern="1200" dirty="0"/>
        </a:p>
      </dsp:txBody>
      <dsp:txXfrm>
        <a:off x="110155" y="3784089"/>
        <a:ext cx="531872" cy="531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0.71429</cdr:x>
      <cdr:y>0.38602</cdr:y>
    </cdr:from>
    <cdr:to>
      <cdr:x>0.82143</cdr:x>
      <cdr:y>0.5622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0" y="20034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0.52679</cdr:x>
      <cdr:y>0.25388</cdr:y>
    </cdr:from>
    <cdr:to>
      <cdr:x>0.63393</cdr:x>
      <cdr:y>0.43007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95800" y="1317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70,4 %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0.41071</cdr:x>
      <cdr:y>0.5889</cdr:y>
    </cdr:from>
    <cdr:to>
      <cdr:x>0.625</cdr:x>
      <cdr:y>0.82114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05200" y="3056369"/>
          <a:ext cx="1828800" cy="1205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29,6 %</a:t>
          </a:r>
        </a:p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(390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тыс.чел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15.02.2017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chart" Target="../charts/chart6.xml"/><Relationship Id="rId7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5.jpeg"/><Relationship Id="rId4" Type="http://schemas.openxmlformats.org/officeDocument/2006/relationships/hyperlink" Target="http://img0.liveinternet.ru/images/attach/c/6/93/868/93868406_sharikiprazdniki.png" TargetMode="External"/><Relationship Id="rId9" Type="http://schemas.openxmlformats.org/officeDocument/2006/relationships/hyperlink" Target="http://yandex.ru/images/search?source=wiz&amp;img_url=http://www.4332250.ru/upload_data/MnogoSemya.jpg&amp;uinfo=sw-1680-sh-1050-ww-1522-wh-495-pd-1-wp-16x10_1680x1050&amp;_=1418391921240&amp;viewport=wide&amp;text=%D1%80%D0%B8%D1%81%D0%BE%D0%B2%D0%B0%D0%BD%D0%BD%D1%8B%D0%B5%20%D1%87%D0%B5%D0%BB%D0%BE%D0%B2%D0%B5%D1%87%D0%BA%D0%B8%20%D0%BC%D0%BD%D0%BE%D0%B3%D0%BE%D0%B4%D0%B5%D1%82%D0%BD%D0%B0%D1%8F%20%D1%81%D0%B5%D0%BC%D1%8C%D1%8F&amp;noreask=1&amp;pos=10&amp;rpt=simage&amp;lr=46&amp;pin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2017 год и плановый период 2018-2019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88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детей, родившихся в период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01.07.2012 по 31.12.2019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356823"/>
              </p:ext>
            </p:extLst>
          </p:nvPr>
        </p:nvGraphicFramePr>
        <p:xfrm>
          <a:off x="683568" y="2123101"/>
          <a:ext cx="8136904" cy="4592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4179"/>
            <a:ext cx="1611552" cy="1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276872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 01.01.2012г. вступил в силу Областной закон от 18.11.2011г. № 727-ЗС «</a:t>
            </a:r>
            <a:r>
              <a:rPr lang="ru-RU" dirty="0" smtClean="0"/>
              <a:t>О региональном </a:t>
            </a:r>
            <a:r>
              <a:rPr lang="ru-RU" dirty="0"/>
              <a:t>материнском капитале». Размер материнского капитала с </a:t>
            </a:r>
            <a:r>
              <a:rPr lang="ru-RU" dirty="0" smtClean="0"/>
              <a:t>1 января </a:t>
            </a:r>
            <a:r>
              <a:rPr lang="ru-RU" dirty="0"/>
              <a:t>2012 года составлял 100 000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2013 году он </a:t>
            </a:r>
            <a:r>
              <a:rPr lang="ru-RU" dirty="0" smtClean="0"/>
              <a:t>проиндексирован и </a:t>
            </a:r>
            <a:r>
              <a:rPr lang="ru-RU" dirty="0"/>
              <a:t>составлял </a:t>
            </a:r>
            <a:endParaRPr lang="ru-RU" dirty="0" smtClean="0"/>
          </a:p>
          <a:p>
            <a:pPr algn="just"/>
            <a:r>
              <a:rPr lang="ru-RU" dirty="0" smtClean="0"/>
              <a:t>106 </a:t>
            </a:r>
            <a:r>
              <a:rPr lang="ru-RU" dirty="0"/>
              <a:t>300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2014 году размер материнского </a:t>
            </a:r>
            <a:r>
              <a:rPr lang="ru-RU" dirty="0" smtClean="0"/>
              <a:t>капитала после </a:t>
            </a:r>
            <a:r>
              <a:rPr lang="ru-RU" dirty="0"/>
              <a:t>индексации - 111615 рублей. </a:t>
            </a:r>
            <a:endParaRPr lang="ru-RU" dirty="0" smtClean="0"/>
          </a:p>
          <a:p>
            <a:pPr algn="just"/>
            <a:r>
              <a:rPr lang="ru-RU" dirty="0" smtClean="0"/>
              <a:t>В 2015 </a:t>
            </a:r>
            <a:r>
              <a:rPr lang="ru-RU" dirty="0"/>
              <a:t>году после индексации </a:t>
            </a:r>
            <a:r>
              <a:rPr lang="ru-RU" dirty="0" smtClean="0"/>
              <a:t>размер капитала составлял </a:t>
            </a:r>
            <a:r>
              <a:rPr lang="ru-RU" dirty="0"/>
              <a:t>117754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2017 году размер составляет 117754 рубля.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2017год и плановый период 2018 и 2019 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95106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2270,9 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157192"/>
            <a:ext cx="10801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2270,9 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165304"/>
            <a:ext cx="10813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2270,9 т. р.</a:t>
            </a:r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467545" y="182292"/>
            <a:ext cx="82809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увеличения средств на выплаты многодетным семьям и на детей, рожденных </a:t>
            </a:r>
            <a:r>
              <a:rPr lang="ru-RU" sz="24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третьими и последующими </a:t>
            </a:r>
          </a:p>
        </p:txBody>
      </p:sp>
      <p:graphicFrame>
        <p:nvGraphicFramePr>
          <p:cNvPr id="1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241476"/>
              </p:ext>
            </p:extLst>
          </p:nvPr>
        </p:nvGraphicFramePr>
        <p:xfrm>
          <a:off x="4572000" y="3789040"/>
          <a:ext cx="4436763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36" descr="http://img0.liveinternet.ru/images/attach/c/6/93/868/93868406_sharikiprazdniki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7" y="5085184"/>
            <a:ext cx="403244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79244"/>
              </p:ext>
            </p:extLst>
          </p:nvPr>
        </p:nvGraphicFramePr>
        <p:xfrm>
          <a:off x="388938" y="1074738"/>
          <a:ext cx="5702300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Лист" r:id="rId7" imgW="10344240" imgH="3162390" progId="Excel.Sheet.8">
                  <p:embed/>
                </p:oleObj>
              </mc:Choice>
              <mc:Fallback>
                <p:oleObj name="Лист" r:id="rId7" imgW="10344240" imgH="3162390" progId="Excel.Sheet.8">
                  <p:embed/>
                  <p:pic>
                    <p:nvPicPr>
                      <p:cNvPr id="0" name="Picture 3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1074738"/>
                        <a:ext cx="5702300" cy="271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322819" y="2924944"/>
            <a:ext cx="33407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Увеличение средств областного бюджета на выплаты детям, рожденным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 третьими и последующими</a:t>
            </a:r>
            <a:endParaRPr lang="ru-RU" sz="1400" b="1" i="1" dirty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</p:txBody>
      </p:sp>
      <p:pic>
        <p:nvPicPr>
          <p:cNvPr id="15" name="Рисунок 6" descr="http://im3-tub-ru.yandex.net/i?id=0fedd6a247161933467cd9e07fb1750d-71-144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24744"/>
            <a:ext cx="2088232" cy="176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2017 год и плановый период на 2018 и 2019 годов  по МБУ «ЦСО»  осуществлялось  в соответствии с  ведомственным перечнем  услуг, утвержденным приказом УСЗН Администрации Усть-Донецкого района от 27.02.2015г. №32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989690"/>
              </p:ext>
            </p:extLst>
          </p:nvPr>
        </p:nvGraphicFramePr>
        <p:xfrm>
          <a:off x="457200" y="1988840"/>
          <a:ext cx="7620000" cy="44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Бюджет на 2017 год и плановый период 2018 и 2019 годов, утвержден Решением Собрания депутатов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Усть-Донецкого района от 28.12.2016 года № 18 «О бюджете Усть-Донецкого района на 2017 год и на плановый период 2018 и 2019 годов»</a:t>
            </a:r>
            <a:endParaRPr lang="ru-RU" sz="2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269295"/>
              </p:ext>
            </p:extLst>
          </p:nvPr>
        </p:nvGraphicFramePr>
        <p:xfrm>
          <a:off x="467544" y="1916832"/>
          <a:ext cx="8329642" cy="46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/>
                <a:gridCol w="1285884"/>
                <a:gridCol w="1191000"/>
                <a:gridCol w="1166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17621,8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18135,2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18667,2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4686,7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4822,8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4963,6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37944,6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39310,7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40725,9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408,2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420,8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228,8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230,5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232,2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3309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3441,4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3582,3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2814,7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2925,0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3041,4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13386,2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9298,5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9673,9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13106,4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13627,1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14160,6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186766" cy="6252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285884"/>
                <a:gridCol w="1214446"/>
                <a:gridCol w="1143008"/>
              </a:tblGrid>
              <a:tr h="365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Единовременное и ежемесячное пособие беременным женам военнослужащих, проходящих военную службу по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призыву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537,7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559,8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582,2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2270,9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2270,9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2270,9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выплата в виде ежемесячной денежной компенсации на приобретение продуктов питания многодетным семьям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72,5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75,5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78,6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285,5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296,9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308,7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606,3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606,3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606,3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12245,1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12244,7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12243,2</a:t>
                      </a:r>
                      <a:endParaRPr lang="ru-RU" sz="1500" baseline="0" dirty="0"/>
                    </a:p>
                  </a:txBody>
                  <a:tcPr/>
                </a:tc>
              </a:tr>
              <a:tr h="884181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по уходу за ребенком до 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достижения им возраста 1,5 лет семьям, из числа не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подлежащих обязательному социальному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страхованию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13769,3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12880,9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11728,1</a:t>
                      </a:r>
                      <a:endParaRPr lang="ru-RU" sz="1500" baseline="0" dirty="0"/>
                    </a:p>
                  </a:txBody>
                  <a:tcPr/>
                </a:tc>
              </a:tr>
              <a:tr h="580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Социальная защита граждан, подвергшихся воздействию радиации вследствие катастрофы на Чернобыльской АЭС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1051,4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1096,3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1096,3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4804,2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4996,3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5196,2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10502,3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10880,4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11272,0</a:t>
                      </a:r>
                      <a:endParaRPr lang="ru-RU" sz="1500" baseline="0" dirty="0"/>
                    </a:p>
                  </a:txBody>
                  <a:tcPr/>
                </a:tc>
              </a:tr>
              <a:tr h="34496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8800,1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8320,4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8544,0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329644" cy="424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1143008"/>
                <a:gridCol w="1143008"/>
                <a:gridCol w="1143010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Пенсии муниципальным служащим за выслугу лет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3000,4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3057,0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3057,0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45074,8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45074,8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46310,5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Деятельность аппарата управления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884,2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358,4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1209,0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1264,3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1317,1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279,0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279,0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279,0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52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«Доступная среда»</a:t>
                      </a:r>
                      <a:endParaRPr lang="ru-RU" sz="13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инвалидам компенсаций страховых премий по договорам обязательного страхования гражданской ответственности владельцев транспортных средств 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15,2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«Доступная среда»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15,2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15,2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15,2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ВСЕГО ПО ПРОГРАММАМ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199553,6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196459,9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200731,6</a:t>
                      </a:r>
                      <a:endParaRPr lang="ru-RU" sz="15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647366"/>
              </p:ext>
            </p:extLst>
          </p:nvPr>
        </p:nvGraphicFramePr>
        <p:xfrm>
          <a:off x="-2196752" y="1196752"/>
          <a:ext cx="8534400" cy="518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154903"/>
            <a:ext cx="8208912" cy="12738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2017г.</a:t>
            </a:r>
            <a:endParaRPr lang="ru-RU" sz="2500" dirty="0" smtClean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6021288"/>
            <a:ext cx="748883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>
              <a:solidFill>
                <a:srgbClr val="CC0000"/>
              </a:solidFill>
            </a:endParaRPr>
          </a:p>
          <a:p>
            <a:pPr algn="ctr"/>
            <a:endParaRPr lang="ru-RU" sz="20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>
              <a:solidFill>
                <a:srgbClr val="CC0000"/>
              </a:solidFill>
            </a:endParaRPr>
          </a:p>
          <a:p>
            <a:pPr algn="ctr"/>
            <a:endParaRPr lang="ru-RU" sz="20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>
              <a:solidFill>
                <a:srgbClr val="CC0000"/>
              </a:solidFill>
            </a:endParaRPr>
          </a:p>
          <a:p>
            <a:pPr algn="ctr"/>
            <a:endParaRPr lang="ru-RU" sz="20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>
              <a:solidFill>
                <a:srgbClr val="CC0000"/>
              </a:solidFill>
            </a:endParaRPr>
          </a:p>
          <a:p>
            <a:pPr algn="ctr"/>
            <a:endParaRPr lang="ru-RU" sz="2000" b="1" dirty="0" smtClean="0">
              <a:solidFill>
                <a:srgbClr val="CC0000"/>
              </a:solidFill>
            </a:endParaRPr>
          </a:p>
          <a:p>
            <a:pPr algn="ctr"/>
            <a:endParaRPr lang="ru-RU" sz="2000" b="1" dirty="0">
              <a:solidFill>
                <a:srgbClr val="CC0000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603442"/>
              </p:ext>
            </p:extLst>
          </p:nvPr>
        </p:nvGraphicFramePr>
        <p:xfrm>
          <a:off x="500034" y="1428736"/>
          <a:ext cx="6429420" cy="509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18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017130"/>
              </p:ext>
            </p:extLst>
          </p:nvPr>
        </p:nvGraphicFramePr>
        <p:xfrm>
          <a:off x="285720" y="1600200"/>
          <a:ext cx="85011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 семей с детьми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001713"/>
              </p:ext>
            </p:extLst>
          </p:nvPr>
        </p:nvGraphicFramePr>
        <p:xfrm>
          <a:off x="285720" y="1340768"/>
          <a:ext cx="8501122" cy="506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2130</TotalTime>
  <Words>749</Words>
  <Application>Microsoft Office PowerPoint</Application>
  <PresentationFormat>Экран (4:3)</PresentationFormat>
  <Paragraphs>202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1_Соседство</vt:lpstr>
      <vt:lpstr>Лист</vt:lpstr>
      <vt:lpstr>Презентация PowerPoint</vt:lpstr>
      <vt:lpstr>Бюджет на 2017 год и плановый период 2018 и 2019 годов, утвержден Решением Собрания депутатов  Усть-Донецкого района от 28.12.2016 года № 18 «О бюджете Усть-Донецкого района на 2017 год и на плановый период 2018 и 2019 годов»</vt:lpstr>
      <vt:lpstr>Основные цели программы: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Презентация PowerPoint</vt:lpstr>
      <vt:lpstr>Социальная поддержка населения</vt:lpstr>
      <vt:lpstr>Социальная поддержка населения семей с детьми</vt:lpstr>
      <vt:lpstr>Презентация PowerPoint</vt:lpstr>
      <vt:lpstr>Презентация PowerPoint</vt:lpstr>
      <vt:lpstr>Социальное обслуживание граждан  пожилого возраста и инвалидов распределение бюджета на 2017 год и плановый период на 2018 и 2019 годов  по МБУ «ЦСО»  осуществлялось  в соответствии с  ведомственным перечнем  услуг, утвержденным приказом УСЗН Администрации Усть-Донецкого района от 27.02.2015г. №32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175</cp:revision>
  <dcterms:created xsi:type="dcterms:W3CDTF">2015-01-27T06:14:14Z</dcterms:created>
  <dcterms:modified xsi:type="dcterms:W3CDTF">2017-02-15T11:05:51Z</dcterms:modified>
</cp:coreProperties>
</file>