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14" r:id="rId2"/>
    <p:sldId id="345" r:id="rId3"/>
    <p:sldId id="363" r:id="rId4"/>
    <p:sldId id="352" r:id="rId5"/>
    <p:sldId id="333" r:id="rId6"/>
    <p:sldId id="334" r:id="rId7"/>
    <p:sldId id="335" r:id="rId8"/>
    <p:sldId id="356" r:id="rId9"/>
    <p:sldId id="358" r:id="rId10"/>
    <p:sldId id="349" r:id="rId11"/>
    <p:sldId id="360" r:id="rId12"/>
    <p:sldId id="364" r:id="rId13"/>
    <p:sldId id="365" r:id="rId14"/>
    <p:sldId id="343" r:id="rId15"/>
    <p:sldId id="361" r:id="rId16"/>
    <p:sldId id="354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BEB"/>
    <a:srgbClr val="F2C0F0"/>
    <a:srgbClr val="FFB3B3"/>
    <a:srgbClr val="018CD9"/>
    <a:srgbClr val="45AEF5"/>
    <a:srgbClr val="CCFFFF"/>
    <a:srgbClr val="FFFFAF"/>
    <a:srgbClr val="57FFA3"/>
    <a:srgbClr val="CAE8AA"/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2063" autoAdjust="0"/>
  </p:normalViewPr>
  <p:slideViewPr>
    <p:cSldViewPr>
      <p:cViewPr varScale="1">
        <p:scale>
          <a:sx n="84" d="100"/>
          <a:sy n="84" d="100"/>
        </p:scale>
        <p:origin x="-245" y="-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2025 год</a:t>
            </a:r>
            <a:endParaRPr lang="ru-RU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B3B3"/>
              </a:solidFill>
              <a:ln>
                <a:solidFill>
                  <a:srgbClr val="FFB3B3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средства областного бюджета                 260974,2 тыс. руб.</c:v>
                </c:pt>
                <c:pt idx="1">
                  <c:v>средства федерального бюджета                    33254,1 тыс. руб.</c:v>
                </c:pt>
                <c:pt idx="2">
                  <c:v>средства местного бюджета 10671,9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0.85599999999999998</c:v>
                </c:pt>
                <c:pt idx="1">
                  <c:v>0.109</c:v>
                </c:pt>
                <c:pt idx="2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591028199931812"/>
          <c:y val="0.16308060365665075"/>
          <c:w val="0.46408971800068194"/>
          <c:h val="0.78448528241606785"/>
        </c:manualLayout>
      </c:layout>
      <c:overlay val="0"/>
      <c:txPr>
        <a:bodyPr/>
        <a:lstStyle/>
        <a:p>
          <a:pPr>
            <a:defRPr sz="13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84457658785492E-2"/>
          <c:y val="5.2825669690136516E-2"/>
          <c:w val="0.63248594000436265"/>
          <c:h val="0.870054761730706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27-4006-BE20-C30AC04903EC}"/>
              </c:ext>
            </c:extLst>
          </c:dPt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2027</c:v>
                </c:pt>
                <c:pt idx="1">
                  <c:v>2027</c:v>
                </c:pt>
                <c:pt idx="2">
                  <c:v>2027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27-4006-BE20-C30AC04903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внебюджетная деятельность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13000</c:v>
                </c:pt>
                <c:pt idx="1">
                  <c:v>10000</c:v>
                </c:pt>
                <c:pt idx="2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327-4006-BE20-C30AC04903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333333333333334E-2"/>
                  <c:y val="0.13688089628167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"/>
                  <c:y val="0.13688089628167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000000000000059E-2"/>
                  <c:y val="0.13688089628167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108385</c:v>
                </c:pt>
                <c:pt idx="1">
                  <c:v>120097.60000000001</c:v>
                </c:pt>
                <c:pt idx="2">
                  <c:v>130456.7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327232"/>
        <c:axId val="167607040"/>
        <c:axId val="89952256"/>
      </c:bar3DChart>
      <c:catAx>
        <c:axId val="16732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607040"/>
        <c:crosses val="autoZero"/>
        <c:auto val="1"/>
        <c:lblAlgn val="ctr"/>
        <c:lblOffset val="100"/>
        <c:noMultiLvlLbl val="0"/>
      </c:catAx>
      <c:valAx>
        <c:axId val="167607040"/>
        <c:scaling>
          <c:orientation val="minMax"/>
          <c:max val="100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327232"/>
        <c:crosses val="autoZero"/>
        <c:crossBetween val="between"/>
        <c:majorUnit val="50000"/>
      </c:valAx>
      <c:serAx>
        <c:axId val="89952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607040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предоставление социального обслуживания в стационарной форме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544286.9</c:v>
                </c:pt>
                <c:pt idx="1">
                  <c:v>566198.22</c:v>
                </c:pt>
                <c:pt idx="2">
                  <c:v>600459.29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предоставление социального обслуживания в форме на дому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0">
                  <c:v>154435.5</c:v>
                </c:pt>
                <c:pt idx="1">
                  <c:v>166365.32999999999</c:v>
                </c:pt>
                <c:pt idx="2">
                  <c:v>180036.39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326208"/>
        <c:axId val="167109760"/>
        <c:axId val="0"/>
      </c:bar3DChart>
      <c:catAx>
        <c:axId val="167326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109760"/>
        <c:crosses val="autoZero"/>
        <c:auto val="1"/>
        <c:lblAlgn val="ctr"/>
        <c:lblOffset val="100"/>
        <c:noMultiLvlLbl val="0"/>
      </c:catAx>
      <c:valAx>
        <c:axId val="1671097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6732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43896974410254"/>
          <c:y val="0.28425732891944167"/>
          <c:w val="0.3377425656408547"/>
          <c:h val="0.50876196133257034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222895461757805E-2"/>
                  <c:y val="0.30419045940573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31126.7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305901908334972E-2"/>
                  <c:y val="0.3032802620936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35569.300000000003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7456450707756126E-3"/>
                  <c:y val="0.286025627595546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38663.800000000003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222895461758637E-3"/>
                  <c:y val="0.27407054894631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45151.5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445790923515627E-3"/>
                  <c:y val="0.21411756719027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46860.5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834343192636716E-3"/>
                  <c:y val="0.19984327252013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53046.1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199059635120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58456.800000000003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gapDepth val="110"/>
        <c:shape val="cylinder"/>
        <c:axId val="167328768"/>
        <c:axId val="167112640"/>
        <c:axId val="0"/>
      </c:bar3DChart>
      <c:catAx>
        <c:axId val="16732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7112640"/>
        <c:crosses val="autoZero"/>
        <c:auto val="1"/>
        <c:lblAlgn val="ctr"/>
        <c:lblOffset val="100"/>
        <c:noMultiLvlLbl val="0"/>
      </c:catAx>
      <c:valAx>
        <c:axId val="167112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328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8184646150427717E-2"/>
          <c:y val="0.93245276321489035"/>
          <c:w val="0.83216554998162595"/>
          <c:h val="5.5087281380676478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2026 год</a:t>
            </a:r>
            <a:endParaRPr lang="ru-RU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B3B3"/>
              </a:solidFill>
              <a:ln>
                <a:solidFill>
                  <a:srgbClr val="FFB3B3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средства областного бюджета 278599,0 тыс. руб.</c:v>
                </c:pt>
                <c:pt idx="1">
                  <c:v>средства федерального бюджета 33912,9 тыс. руб.</c:v>
                </c:pt>
                <c:pt idx="2">
                  <c:v>средства местного бюджета 10346,6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0.86299999999999999</c:v>
                </c:pt>
                <c:pt idx="1">
                  <c:v>0.105</c:v>
                </c:pt>
                <c:pt idx="2">
                  <c:v>3.2000000000000001E-2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040026802577489"/>
          <c:y val="0.20201054049550049"/>
          <c:w val="0.45225183312965234"/>
          <c:h val="0.703410037773580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2027 год</a:t>
            </a:r>
            <a:endParaRPr lang="ru-RU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932941877132049"/>
          <c:y val="0.1673969096026367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B3B3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5.0344896318709684E-2"/>
                  <c:y val="-2.693855775284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средства областного бюджета 294622,5 тыс. руб.</c:v>
                </c:pt>
                <c:pt idx="1">
                  <c:v>средства федерального бюджета 32363,9 тыс. руб.</c:v>
                </c:pt>
                <c:pt idx="2">
                  <c:v>средства местного бюджета               4748,9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0.88800000000000001</c:v>
                </c:pt>
                <c:pt idx="1">
                  <c:v>9.8000000000000004E-2</c:v>
                </c:pt>
                <c:pt idx="2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0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828668546632074"/>
          <c:y val="0.33251137605080916"/>
          <c:w val="0.46896913414849328"/>
          <c:h val="0.54106835351627602"/>
        </c:manualLayout>
      </c:layout>
      <c:overlay val="0"/>
      <c:txPr>
        <a:bodyPr/>
        <a:lstStyle/>
        <a:p>
          <a:pPr>
            <a:defRPr sz="14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42177080039534E-2"/>
          <c:y val="9.1894882050142582E-2"/>
          <c:w val="0.57896297372466687"/>
          <c:h val="0.816210235899714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2C0F0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меры социальной поддержки                       172777,1 тыс. руб.</c:v>
                </c:pt>
                <c:pt idx="1">
                  <c:v>социальное обслуживание                           111960,3 тыс. руб.</c:v>
                </c:pt>
                <c:pt idx="2">
                  <c:v>содержание аппарата                                      20162,8 тыс. руб.</c:v>
                </c:pt>
                <c:pt idx="3">
                  <c:v>304900,2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37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0611237877652735"/>
          <c:y val="0.22502844801756033"/>
          <c:w val="0.39388762122347282"/>
          <c:h val="0.51740421097992484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453482855274735"/>
          <c:y val="0.15964558310064267"/>
          <c:w val="0.54544007860693078"/>
          <c:h val="0.740198523503495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Lbls>
            <c:dLbl>
              <c:idx val="3"/>
              <c:layout>
                <c:manualLayout>
                  <c:x val="1.6820876915315419E-2"/>
                  <c:y val="-0.14244859286964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849218028597862E-2"/>
                  <c:y val="-0.16894545816138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ветераны труда</c:v>
                </c:pt>
                <c:pt idx="1">
                  <c:v>ветераны труда Ростовской области</c:v>
                </c:pt>
                <c:pt idx="2">
                  <c:v>труженики тыла</c:v>
                </c:pt>
                <c:pt idx="3">
                  <c:v>пострадавшие от политических репрессий</c:v>
                </c:pt>
                <c:pt idx="4">
                  <c:v>погребение неработающим гражданам</c:v>
                </c:pt>
                <c:pt idx="5">
                  <c:v>получатели жилищных субсидий</c:v>
                </c:pt>
                <c:pt idx="6">
                  <c:v>сельские специалисты</c:v>
                </c:pt>
                <c:pt idx="7">
                  <c:v>федеральные льготники</c:v>
                </c:pt>
                <c:pt idx="8">
                  <c:v>доноры</c:v>
                </c:pt>
                <c:pt idx="9">
                  <c:v>пенсия за выслугу лет</c:v>
                </c:pt>
                <c:pt idx="10">
                  <c:v>ЖКУ семьям участвующих в СВО</c:v>
                </c:pt>
                <c:pt idx="11">
                  <c:v>ЖКУ сиротам</c:v>
                </c:pt>
                <c:pt idx="12">
                  <c:v>Адресная помощь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21982.1</c:v>
                </c:pt>
                <c:pt idx="1">
                  <c:v>7706.2</c:v>
                </c:pt>
                <c:pt idx="2">
                  <c:v>151</c:v>
                </c:pt>
                <c:pt idx="3">
                  <c:v>329.4</c:v>
                </c:pt>
                <c:pt idx="4">
                  <c:v>434.1</c:v>
                </c:pt>
                <c:pt idx="5">
                  <c:v>5214.7</c:v>
                </c:pt>
                <c:pt idx="6">
                  <c:v>51780.2</c:v>
                </c:pt>
                <c:pt idx="7">
                  <c:v>15975.3</c:v>
                </c:pt>
                <c:pt idx="8">
                  <c:v>632</c:v>
                </c:pt>
                <c:pt idx="9">
                  <c:v>5834.5</c:v>
                </c:pt>
                <c:pt idx="10">
                  <c:v>955.3</c:v>
                </c:pt>
                <c:pt idx="11">
                  <c:v>759.7</c:v>
                </c:pt>
                <c:pt idx="12">
                  <c:v>7903.2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8.9570260228641601E-3"/>
          <c:y val="5.8560263543238768E-2"/>
          <c:w val="0.49884200025133818"/>
          <c:h val="0.94143973645676127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выплата на детей из многодетных семей</c:v>
                </c:pt>
                <c:pt idx="1">
                  <c:v>ежемесячное пособие на ребенка</c:v>
                </c:pt>
                <c:pt idx="2">
                  <c:v>выплата на детей 1-2 года жизни</c:v>
                </c:pt>
                <c:pt idx="3">
                  <c:v>региональный материнский капитал</c:v>
                </c:pt>
                <c:pt idx="4">
                  <c:v>выплата на полноценное питание</c:v>
                </c:pt>
                <c:pt idx="5">
                  <c:v>выплата на детей страдающих фенилкенотурией</c:v>
                </c:pt>
                <c:pt idx="6">
                  <c:v>денежная выплата на 3-го ребенка</c:v>
                </c:pt>
                <c:pt idx="7">
                  <c:v>рождаемость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14298.7</c:v>
                </c:pt>
                <c:pt idx="1">
                  <c:v>8830.6</c:v>
                </c:pt>
                <c:pt idx="2">
                  <c:v>1947.8</c:v>
                </c:pt>
                <c:pt idx="3">
                  <c:v>4822.8999999999996</c:v>
                </c:pt>
                <c:pt idx="4">
                  <c:v>1104.2</c:v>
                </c:pt>
                <c:pt idx="5">
                  <c:v>80</c:v>
                </c:pt>
                <c:pt idx="6">
                  <c:v>2595.4</c:v>
                </c:pt>
                <c:pt idx="7">
                  <c:v>2941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1899656124593"/>
          <c:y val="0.14293359163437905"/>
          <c:w val="0.38653912227578752"/>
          <c:h val="0.8570664083656209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55878711889155"/>
          <c:y val="0.25319489217777802"/>
          <c:w val="0.78888489903238268"/>
          <c:h val="0.60273203740157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размер материнского капитала</c:v>
                </c:pt>
              </c:strCache>
            </c:strRef>
          </c:tx>
          <c:spPr>
            <a:ln>
              <a:solidFill>
                <a:srgbClr val="D04BEB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D04BEB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D04BEB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D04BEB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D04BEB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D04BEB"/>
                </a:solidFill>
              </a:ln>
            </c:spPr>
          </c:dPt>
          <c:dLbls>
            <c:txPr>
              <a:bodyPr/>
              <a:lstStyle/>
              <a:p>
                <a:pPr>
                  <a:defRPr sz="15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125775</c:v>
                </c:pt>
                <c:pt idx="1">
                  <c:v>130806</c:v>
                </c:pt>
                <c:pt idx="2">
                  <c:v>138001</c:v>
                </c:pt>
                <c:pt idx="3">
                  <c:v>145040</c:v>
                </c:pt>
                <c:pt idx="4">
                  <c:v>151567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218752"/>
        <c:axId val="167604736"/>
        <c:axId val="0"/>
      </c:bar3DChart>
      <c:catAx>
        <c:axId val="182218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604736"/>
        <c:crosses val="autoZero"/>
        <c:auto val="1"/>
        <c:lblAlgn val="ctr"/>
        <c:lblOffset val="100"/>
        <c:noMultiLvlLbl val="0"/>
      </c:catAx>
      <c:valAx>
        <c:axId val="16760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2218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8.6858528615868083E-2"/>
                  <c:y val="-1.838899623483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Поиск работы</c:v>
                </c:pt>
                <c:pt idx="1">
                  <c:v>Индивидуальная предпринимательская деятельность</c:v>
                </c:pt>
                <c:pt idx="2">
                  <c:v>Ведение личного подсобного хозяйства</c:v>
                </c:pt>
                <c:pt idx="3">
                  <c:v>Иные мероприятия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570</c:v>
                </c:pt>
                <c:pt idx="1">
                  <c:v>4962.2</c:v>
                </c:pt>
                <c:pt idx="2">
                  <c:v>5900</c:v>
                </c:pt>
                <c:pt idx="3">
                  <c:v>11780.5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86616791354951"/>
          <c:y val="0.21966350229499684"/>
          <c:w val="0.39318370739817121"/>
          <c:h val="0.73526046877505979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Поиск работы</c:v>
                </c:pt>
                <c:pt idx="1">
                  <c:v>Индивидуальная предпринимательская деятельность</c:v>
                </c:pt>
                <c:pt idx="2">
                  <c:v>Ведение личного подсобного хозяйства</c:v>
                </c:pt>
                <c:pt idx="3">
                  <c:v>Иные мероприятия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91.1</c:v>
                </c:pt>
                <c:pt idx="1">
                  <c:v>5898</c:v>
                </c:pt>
                <c:pt idx="2">
                  <c:v>7372.5</c:v>
                </c:pt>
                <c:pt idx="3">
                  <c:v>918.5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Поиск работы</c:v>
                </c:pt>
                <c:pt idx="1">
                  <c:v>Индивидуальная предпринимательская деятельность</c:v>
                </c:pt>
                <c:pt idx="2">
                  <c:v>Ведение личного подсобного хозяйства</c:v>
                </c:pt>
                <c:pt idx="3">
                  <c:v>Иные мероприятия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971042489531812"/>
          <c:y val="0.19460102271375906"/>
          <c:w val="0.37997861348739032"/>
          <c:h val="0.72141015913533291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42A63-D652-4A5E-ADF4-C2D0DF505B2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49B62-C48C-4C03-A485-29430CB4B7CB}">
      <dgm:prSet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2025г</a:t>
          </a:r>
          <a:r>
            <a:rPr lang="ru-RU" dirty="0" smtClean="0"/>
            <a:t>.</a:t>
          </a:r>
          <a:endParaRPr lang="ru-RU" dirty="0"/>
        </a:p>
      </dgm:t>
    </dgm:pt>
    <dgm:pt modelId="{BAC1520E-909D-464A-B1FC-8A0D3E836025}" type="parTrans" cxnId="{663380BC-0F88-4927-B3F2-2787F9435DB2}">
      <dgm:prSet/>
      <dgm:spPr/>
      <dgm:t>
        <a:bodyPr/>
        <a:lstStyle/>
        <a:p>
          <a:endParaRPr lang="ru-RU"/>
        </a:p>
      </dgm:t>
    </dgm:pt>
    <dgm:pt modelId="{49D346DF-5FC3-4731-91EA-26EF26C88897}" type="sibTrans" cxnId="{663380BC-0F88-4927-B3F2-2787F9435DB2}">
      <dgm:prSet/>
      <dgm:spPr/>
      <dgm:t>
        <a:bodyPr/>
        <a:lstStyle/>
        <a:p>
          <a:endParaRPr lang="ru-RU"/>
        </a:p>
      </dgm:t>
    </dgm:pt>
    <dgm:pt modelId="{35B3FBB7-04C2-4070-9237-16C812BDAE21}">
      <dgm:prSet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2026г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E3C2032B-5485-4695-8C4D-79568C388BF6}" type="parTrans" cxnId="{9E9DA001-1F58-45C4-B68B-6E439E310BCC}">
      <dgm:prSet/>
      <dgm:spPr/>
      <dgm:t>
        <a:bodyPr/>
        <a:lstStyle/>
        <a:p>
          <a:endParaRPr lang="ru-RU"/>
        </a:p>
      </dgm:t>
    </dgm:pt>
    <dgm:pt modelId="{DE7DCADA-73B2-49A0-8B32-CD9DC6FC5079}" type="sibTrans" cxnId="{9E9DA001-1F58-45C4-B68B-6E439E310BCC}">
      <dgm:prSet/>
      <dgm:spPr/>
      <dgm:t>
        <a:bodyPr/>
        <a:lstStyle/>
        <a:p>
          <a:endParaRPr lang="ru-RU"/>
        </a:p>
      </dgm:t>
    </dgm:pt>
    <dgm:pt modelId="{9C2125B6-3CB2-4132-A13E-5BDCBEE14B9B}">
      <dgm:prSet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2027г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E135EE28-191A-4255-9EA1-935190635590}" type="parTrans" cxnId="{85B54935-3DDE-4EE0-B114-914EC8AD19CA}">
      <dgm:prSet/>
      <dgm:spPr/>
      <dgm:t>
        <a:bodyPr/>
        <a:lstStyle/>
        <a:p>
          <a:endParaRPr lang="ru-RU"/>
        </a:p>
      </dgm:t>
    </dgm:pt>
    <dgm:pt modelId="{6ACA78DE-2871-4F5F-94AE-4E7F85A0B72F}" type="sibTrans" cxnId="{85B54935-3DDE-4EE0-B114-914EC8AD19CA}">
      <dgm:prSet/>
      <dgm:spPr/>
      <dgm:t>
        <a:bodyPr/>
        <a:lstStyle/>
        <a:p>
          <a:endParaRPr lang="ru-RU"/>
        </a:p>
      </dgm:t>
    </dgm:pt>
    <dgm:pt modelId="{602A5EB4-1EA3-455E-8CCF-65A6498F33A2}" type="pres">
      <dgm:prSet presAssocID="{07742A63-D652-4A5E-ADF4-C2D0DF505B2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040D43-5631-4CAB-B63D-7B9424559DE9}" type="pres">
      <dgm:prSet presAssocID="{6C849B62-C48C-4C03-A485-29430CB4B7CB}" presName="posSpace" presStyleCnt="0"/>
      <dgm:spPr/>
    </dgm:pt>
    <dgm:pt modelId="{787C1FA2-270E-488A-9D2D-8060F8D489A7}" type="pres">
      <dgm:prSet presAssocID="{6C849B62-C48C-4C03-A485-29430CB4B7CB}" presName="vertFlow" presStyleCnt="0"/>
      <dgm:spPr/>
    </dgm:pt>
    <dgm:pt modelId="{5389F9EE-CE05-4C6C-A2AF-1F10A6DA6D1C}" type="pres">
      <dgm:prSet presAssocID="{6C849B62-C48C-4C03-A485-29430CB4B7CB}" presName="topSpace" presStyleCnt="0"/>
      <dgm:spPr/>
    </dgm:pt>
    <dgm:pt modelId="{2925016B-1F72-422D-BFBC-8FA0BB01A267}" type="pres">
      <dgm:prSet presAssocID="{6C849B62-C48C-4C03-A485-29430CB4B7CB}" presName="firstComp" presStyleCnt="0"/>
      <dgm:spPr/>
    </dgm:pt>
    <dgm:pt modelId="{06C1BDE1-8A46-47E4-A2F6-D357794C47B9}" type="pres">
      <dgm:prSet presAssocID="{6C849B62-C48C-4C03-A485-29430CB4B7CB}" presName="firstChild" presStyleLbl="bgAccFollowNode1" presStyleIdx="0" presStyleCnt="3" custAng="11846005" custFlipVert="1" custFlipHor="1" custScaleX="9906" custScaleY="3521" custLinFactNeighborX="62058" custLinFactNeighborY="54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8575185-2064-4656-BFC1-D05E1C1E5CF8}" type="pres">
      <dgm:prSet presAssocID="{6C849B62-C48C-4C03-A485-29430CB4B7CB}" presName="firstChildTx" presStyleLbl="bgAccFollowNode1" presStyleIdx="0" presStyleCnt="3">
        <dgm:presLayoutVars>
          <dgm:bulletEnabled val="1"/>
        </dgm:presLayoutVars>
      </dgm:prSet>
      <dgm:spPr/>
    </dgm:pt>
    <dgm:pt modelId="{B033E1F2-F951-4B1C-A841-E4F64D288864}" type="pres">
      <dgm:prSet presAssocID="{6C849B62-C48C-4C03-A485-29430CB4B7CB}" presName="negSpace" presStyleCnt="0"/>
      <dgm:spPr/>
    </dgm:pt>
    <dgm:pt modelId="{C261844B-5CA8-4EB9-88EA-82415B5D4263}" type="pres">
      <dgm:prSet presAssocID="{6C849B62-C48C-4C03-A485-29430CB4B7CB}" presName="circle" presStyleLbl="node1" presStyleIdx="0" presStyleCnt="3" custScaleX="58742" custScaleY="58742" custLinFactNeighborX="-1992" custLinFactNeighborY="20615"/>
      <dgm:spPr/>
      <dgm:t>
        <a:bodyPr/>
        <a:lstStyle/>
        <a:p>
          <a:endParaRPr lang="ru-RU"/>
        </a:p>
      </dgm:t>
    </dgm:pt>
    <dgm:pt modelId="{803F5EAE-5306-47CE-8141-6D4EC8B9BBE2}" type="pres">
      <dgm:prSet presAssocID="{49D346DF-5FC3-4731-91EA-26EF26C88897}" presName="transSpace" presStyleCnt="0"/>
      <dgm:spPr/>
    </dgm:pt>
    <dgm:pt modelId="{84AE308E-1695-4E5E-8895-68C3D71E8286}" type="pres">
      <dgm:prSet presAssocID="{35B3FBB7-04C2-4070-9237-16C812BDAE21}" presName="posSpace" presStyleCnt="0"/>
      <dgm:spPr/>
    </dgm:pt>
    <dgm:pt modelId="{1F7FA095-C5DC-4324-8F87-137C683B4536}" type="pres">
      <dgm:prSet presAssocID="{35B3FBB7-04C2-4070-9237-16C812BDAE21}" presName="vertFlow" presStyleCnt="0"/>
      <dgm:spPr/>
    </dgm:pt>
    <dgm:pt modelId="{B49B9992-B2C4-4CC5-9DB3-684F05F25403}" type="pres">
      <dgm:prSet presAssocID="{35B3FBB7-04C2-4070-9237-16C812BDAE21}" presName="topSpace" presStyleCnt="0"/>
      <dgm:spPr/>
    </dgm:pt>
    <dgm:pt modelId="{8D0B4A14-4E36-40F1-833B-583A9C25E56D}" type="pres">
      <dgm:prSet presAssocID="{35B3FBB7-04C2-4070-9237-16C812BDAE21}" presName="firstComp" presStyleCnt="0"/>
      <dgm:spPr/>
    </dgm:pt>
    <dgm:pt modelId="{73C65696-EF48-40DD-BE59-66B8AB215AB9}" type="pres">
      <dgm:prSet presAssocID="{35B3FBB7-04C2-4070-9237-16C812BDAE21}" presName="firstChild" presStyleLbl="bgAccFollowNode1" presStyleIdx="1" presStyleCnt="3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30466AF-F5C3-423D-A79B-DE8EAD63B829}" type="pres">
      <dgm:prSet presAssocID="{35B3FBB7-04C2-4070-9237-16C812BDAE21}" presName="firstChildTx" presStyleLbl="bgAccFollowNode1" presStyleIdx="1" presStyleCnt="3">
        <dgm:presLayoutVars>
          <dgm:bulletEnabled val="1"/>
        </dgm:presLayoutVars>
      </dgm:prSet>
      <dgm:spPr/>
    </dgm:pt>
    <dgm:pt modelId="{FD993D96-04E9-41B6-93B8-F0FF08C9614B}" type="pres">
      <dgm:prSet presAssocID="{35B3FBB7-04C2-4070-9237-16C812BDAE21}" presName="negSpace" presStyleCnt="0"/>
      <dgm:spPr/>
    </dgm:pt>
    <dgm:pt modelId="{DB82B570-7B7B-4AA8-BAC0-1A6E3CE75247}" type="pres">
      <dgm:prSet presAssocID="{35B3FBB7-04C2-4070-9237-16C812BDAE21}" presName="circle" presStyleLbl="node1" presStyleIdx="1" presStyleCnt="3" custScaleX="60006" custScaleY="60006" custLinFactX="-60213" custLinFactNeighborX="-100000" custLinFactNeighborY="99513"/>
      <dgm:spPr/>
      <dgm:t>
        <a:bodyPr/>
        <a:lstStyle/>
        <a:p>
          <a:endParaRPr lang="ru-RU"/>
        </a:p>
      </dgm:t>
    </dgm:pt>
    <dgm:pt modelId="{BE95DD6A-FF82-4A46-823B-EA7C36D2BF3C}" type="pres">
      <dgm:prSet presAssocID="{DE7DCADA-73B2-49A0-8B32-CD9DC6FC5079}" presName="transSpace" presStyleCnt="0"/>
      <dgm:spPr/>
    </dgm:pt>
    <dgm:pt modelId="{74DC86E2-5D06-43AA-B78D-FB712E336013}" type="pres">
      <dgm:prSet presAssocID="{9C2125B6-3CB2-4132-A13E-5BDCBEE14B9B}" presName="posSpace" presStyleCnt="0"/>
      <dgm:spPr/>
    </dgm:pt>
    <dgm:pt modelId="{ACE48E98-9EB6-42ED-80AE-2CE3DC59954B}" type="pres">
      <dgm:prSet presAssocID="{9C2125B6-3CB2-4132-A13E-5BDCBEE14B9B}" presName="vertFlow" presStyleCnt="0"/>
      <dgm:spPr/>
    </dgm:pt>
    <dgm:pt modelId="{0FAF916D-0134-4F58-9BCD-A8DBFDF72CA3}" type="pres">
      <dgm:prSet presAssocID="{9C2125B6-3CB2-4132-A13E-5BDCBEE14B9B}" presName="topSpace" presStyleCnt="0"/>
      <dgm:spPr/>
    </dgm:pt>
    <dgm:pt modelId="{0197E990-EBD6-45FC-A516-E1963552A67C}" type="pres">
      <dgm:prSet presAssocID="{9C2125B6-3CB2-4132-A13E-5BDCBEE14B9B}" presName="firstComp" presStyleCnt="0"/>
      <dgm:spPr/>
    </dgm:pt>
    <dgm:pt modelId="{DF7579EE-352E-4412-A74D-04EA2C067936}" type="pres">
      <dgm:prSet presAssocID="{9C2125B6-3CB2-4132-A13E-5BDCBEE14B9B}" presName="firstChild" presStyleLbl="bgAccFollowNode1" presStyleIdx="2" presStyleCnt="3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C578707-7A9E-4E0A-B8C3-397422D521C9}" type="pres">
      <dgm:prSet presAssocID="{9C2125B6-3CB2-4132-A13E-5BDCBEE14B9B}" presName="firstChildTx" presStyleLbl="bgAccFollowNode1" presStyleIdx="2" presStyleCnt="3">
        <dgm:presLayoutVars>
          <dgm:bulletEnabled val="1"/>
        </dgm:presLayoutVars>
      </dgm:prSet>
      <dgm:spPr/>
    </dgm:pt>
    <dgm:pt modelId="{3964EED9-B691-45A4-90F7-53158CE49F97}" type="pres">
      <dgm:prSet presAssocID="{9C2125B6-3CB2-4132-A13E-5BDCBEE14B9B}" presName="negSpace" presStyleCnt="0"/>
      <dgm:spPr/>
    </dgm:pt>
    <dgm:pt modelId="{98C2CA79-0C90-4D5B-8938-06998DCE432C}" type="pres">
      <dgm:prSet presAssocID="{9C2125B6-3CB2-4132-A13E-5BDCBEE14B9B}" presName="circle" presStyleLbl="node1" presStyleIdx="2" presStyleCnt="3" custScaleX="60006" custScaleY="60006" custLinFactX="-100000" custLinFactY="79949" custLinFactNeighborX="-139226" custLinFactNeighborY="100000"/>
      <dgm:spPr/>
      <dgm:t>
        <a:bodyPr/>
        <a:lstStyle/>
        <a:p>
          <a:endParaRPr lang="ru-RU"/>
        </a:p>
      </dgm:t>
    </dgm:pt>
  </dgm:ptLst>
  <dgm:cxnLst>
    <dgm:cxn modelId="{663380BC-0F88-4927-B3F2-2787F9435DB2}" srcId="{07742A63-D652-4A5E-ADF4-C2D0DF505B21}" destId="{6C849B62-C48C-4C03-A485-29430CB4B7CB}" srcOrd="0" destOrd="0" parTransId="{BAC1520E-909D-464A-B1FC-8A0D3E836025}" sibTransId="{49D346DF-5FC3-4731-91EA-26EF26C88897}"/>
    <dgm:cxn modelId="{4CB89C48-D7D0-411D-971A-E8FC54BD81EA}" type="presOf" srcId="{07742A63-D652-4A5E-ADF4-C2D0DF505B21}" destId="{602A5EB4-1EA3-455E-8CCF-65A6498F33A2}" srcOrd="0" destOrd="0" presId="urn:microsoft.com/office/officeart/2005/8/layout/hList9"/>
    <dgm:cxn modelId="{9E9DA001-1F58-45C4-B68B-6E439E310BCC}" srcId="{07742A63-D652-4A5E-ADF4-C2D0DF505B21}" destId="{35B3FBB7-04C2-4070-9237-16C812BDAE21}" srcOrd="1" destOrd="0" parTransId="{E3C2032B-5485-4695-8C4D-79568C388BF6}" sibTransId="{DE7DCADA-73B2-49A0-8B32-CD9DC6FC5079}"/>
    <dgm:cxn modelId="{AFF347AF-AA5D-4948-996C-634BC29170D3}" type="presOf" srcId="{6C849B62-C48C-4C03-A485-29430CB4B7CB}" destId="{C261844B-5CA8-4EB9-88EA-82415B5D4263}" srcOrd="0" destOrd="0" presId="urn:microsoft.com/office/officeart/2005/8/layout/hList9"/>
    <dgm:cxn modelId="{85B54935-3DDE-4EE0-B114-914EC8AD19CA}" srcId="{07742A63-D652-4A5E-ADF4-C2D0DF505B21}" destId="{9C2125B6-3CB2-4132-A13E-5BDCBEE14B9B}" srcOrd="2" destOrd="0" parTransId="{E135EE28-191A-4255-9EA1-935190635590}" sibTransId="{6ACA78DE-2871-4F5F-94AE-4E7F85A0B72F}"/>
    <dgm:cxn modelId="{28CC6357-4037-4456-807A-7EBEC373436E}" type="presOf" srcId="{35B3FBB7-04C2-4070-9237-16C812BDAE21}" destId="{DB82B570-7B7B-4AA8-BAC0-1A6E3CE75247}" srcOrd="0" destOrd="0" presId="urn:microsoft.com/office/officeart/2005/8/layout/hList9"/>
    <dgm:cxn modelId="{3B9D74A0-E5CD-4CA8-ADF1-CED30752CF4A}" type="presOf" srcId="{9C2125B6-3CB2-4132-A13E-5BDCBEE14B9B}" destId="{98C2CA79-0C90-4D5B-8938-06998DCE432C}" srcOrd="0" destOrd="0" presId="urn:microsoft.com/office/officeart/2005/8/layout/hList9"/>
    <dgm:cxn modelId="{ED883CA2-D5AD-4E5B-A935-A772ACFDA34E}" type="presParOf" srcId="{602A5EB4-1EA3-455E-8CCF-65A6498F33A2}" destId="{5B040D43-5631-4CAB-B63D-7B9424559DE9}" srcOrd="0" destOrd="0" presId="urn:microsoft.com/office/officeart/2005/8/layout/hList9"/>
    <dgm:cxn modelId="{A13AD4FC-371E-47BE-BF14-5BAA72233D6A}" type="presParOf" srcId="{602A5EB4-1EA3-455E-8CCF-65A6498F33A2}" destId="{787C1FA2-270E-488A-9D2D-8060F8D489A7}" srcOrd="1" destOrd="0" presId="urn:microsoft.com/office/officeart/2005/8/layout/hList9"/>
    <dgm:cxn modelId="{8F753D4B-A407-44DC-9100-32B211B3BD9C}" type="presParOf" srcId="{787C1FA2-270E-488A-9D2D-8060F8D489A7}" destId="{5389F9EE-CE05-4C6C-A2AF-1F10A6DA6D1C}" srcOrd="0" destOrd="0" presId="urn:microsoft.com/office/officeart/2005/8/layout/hList9"/>
    <dgm:cxn modelId="{E2644979-BDFC-49CC-88ED-F0913F22ED29}" type="presParOf" srcId="{787C1FA2-270E-488A-9D2D-8060F8D489A7}" destId="{2925016B-1F72-422D-BFBC-8FA0BB01A267}" srcOrd="1" destOrd="0" presId="urn:microsoft.com/office/officeart/2005/8/layout/hList9"/>
    <dgm:cxn modelId="{3D3B1799-3B02-440F-AB3E-BC5EC956A86C}" type="presParOf" srcId="{2925016B-1F72-422D-BFBC-8FA0BB01A267}" destId="{06C1BDE1-8A46-47E4-A2F6-D357794C47B9}" srcOrd="0" destOrd="0" presId="urn:microsoft.com/office/officeart/2005/8/layout/hList9"/>
    <dgm:cxn modelId="{6D8CC9A3-4CAA-4C8B-87B1-0B0AA466BA4D}" type="presParOf" srcId="{2925016B-1F72-422D-BFBC-8FA0BB01A267}" destId="{78575185-2064-4656-BFC1-D05E1C1E5CF8}" srcOrd="1" destOrd="0" presId="urn:microsoft.com/office/officeart/2005/8/layout/hList9"/>
    <dgm:cxn modelId="{3F2F69C3-D4E2-4EDD-A1C8-DD0694096350}" type="presParOf" srcId="{602A5EB4-1EA3-455E-8CCF-65A6498F33A2}" destId="{B033E1F2-F951-4B1C-A841-E4F64D288864}" srcOrd="2" destOrd="0" presId="urn:microsoft.com/office/officeart/2005/8/layout/hList9"/>
    <dgm:cxn modelId="{72453890-E537-49E1-A2FE-4FE666742309}" type="presParOf" srcId="{602A5EB4-1EA3-455E-8CCF-65A6498F33A2}" destId="{C261844B-5CA8-4EB9-88EA-82415B5D4263}" srcOrd="3" destOrd="0" presId="urn:microsoft.com/office/officeart/2005/8/layout/hList9"/>
    <dgm:cxn modelId="{28DFDA71-4C0C-4FE3-B794-2D25246DD590}" type="presParOf" srcId="{602A5EB4-1EA3-455E-8CCF-65A6498F33A2}" destId="{803F5EAE-5306-47CE-8141-6D4EC8B9BBE2}" srcOrd="4" destOrd="0" presId="urn:microsoft.com/office/officeart/2005/8/layout/hList9"/>
    <dgm:cxn modelId="{CA5E451A-1064-4C43-A9B5-C64C0282CC8E}" type="presParOf" srcId="{602A5EB4-1EA3-455E-8CCF-65A6498F33A2}" destId="{84AE308E-1695-4E5E-8895-68C3D71E8286}" srcOrd="5" destOrd="0" presId="urn:microsoft.com/office/officeart/2005/8/layout/hList9"/>
    <dgm:cxn modelId="{48D4BA87-9B8E-4977-83EB-5A98DBF612DC}" type="presParOf" srcId="{602A5EB4-1EA3-455E-8CCF-65A6498F33A2}" destId="{1F7FA095-C5DC-4324-8F87-137C683B4536}" srcOrd="6" destOrd="0" presId="urn:microsoft.com/office/officeart/2005/8/layout/hList9"/>
    <dgm:cxn modelId="{081748D0-9CEA-41E7-A28D-6C6539AD5646}" type="presParOf" srcId="{1F7FA095-C5DC-4324-8F87-137C683B4536}" destId="{B49B9992-B2C4-4CC5-9DB3-684F05F25403}" srcOrd="0" destOrd="0" presId="urn:microsoft.com/office/officeart/2005/8/layout/hList9"/>
    <dgm:cxn modelId="{21D1F32F-4302-4AA5-BEC5-8C1A5EF29B48}" type="presParOf" srcId="{1F7FA095-C5DC-4324-8F87-137C683B4536}" destId="{8D0B4A14-4E36-40F1-833B-583A9C25E56D}" srcOrd="1" destOrd="0" presId="urn:microsoft.com/office/officeart/2005/8/layout/hList9"/>
    <dgm:cxn modelId="{8F402236-1D6D-4CC2-8F23-14686C4068F8}" type="presParOf" srcId="{8D0B4A14-4E36-40F1-833B-583A9C25E56D}" destId="{73C65696-EF48-40DD-BE59-66B8AB215AB9}" srcOrd="0" destOrd="0" presId="urn:microsoft.com/office/officeart/2005/8/layout/hList9"/>
    <dgm:cxn modelId="{F45FBC31-AD76-4C6B-ADF2-A72EE1137A4C}" type="presParOf" srcId="{8D0B4A14-4E36-40F1-833B-583A9C25E56D}" destId="{930466AF-F5C3-423D-A79B-DE8EAD63B829}" srcOrd="1" destOrd="0" presId="urn:microsoft.com/office/officeart/2005/8/layout/hList9"/>
    <dgm:cxn modelId="{39D447B0-F7F4-473C-A7BD-BA53D2769D58}" type="presParOf" srcId="{602A5EB4-1EA3-455E-8CCF-65A6498F33A2}" destId="{FD993D96-04E9-41B6-93B8-F0FF08C9614B}" srcOrd="7" destOrd="0" presId="urn:microsoft.com/office/officeart/2005/8/layout/hList9"/>
    <dgm:cxn modelId="{A4A43F79-ACD1-430F-825C-02B2D5DFACBB}" type="presParOf" srcId="{602A5EB4-1EA3-455E-8CCF-65A6498F33A2}" destId="{DB82B570-7B7B-4AA8-BAC0-1A6E3CE75247}" srcOrd="8" destOrd="0" presId="urn:microsoft.com/office/officeart/2005/8/layout/hList9"/>
    <dgm:cxn modelId="{692727E2-782E-4F4E-BA6F-5C618AAFA122}" type="presParOf" srcId="{602A5EB4-1EA3-455E-8CCF-65A6498F33A2}" destId="{BE95DD6A-FF82-4A46-823B-EA7C36D2BF3C}" srcOrd="9" destOrd="0" presId="urn:microsoft.com/office/officeart/2005/8/layout/hList9"/>
    <dgm:cxn modelId="{8648F74C-7575-48A4-8082-36BA60BE5B3E}" type="presParOf" srcId="{602A5EB4-1EA3-455E-8CCF-65A6498F33A2}" destId="{74DC86E2-5D06-43AA-B78D-FB712E336013}" srcOrd="10" destOrd="0" presId="urn:microsoft.com/office/officeart/2005/8/layout/hList9"/>
    <dgm:cxn modelId="{8CB2FEB0-EF0D-441F-8065-68E7830E282C}" type="presParOf" srcId="{602A5EB4-1EA3-455E-8CCF-65A6498F33A2}" destId="{ACE48E98-9EB6-42ED-80AE-2CE3DC59954B}" srcOrd="11" destOrd="0" presId="urn:microsoft.com/office/officeart/2005/8/layout/hList9"/>
    <dgm:cxn modelId="{293741FF-51F1-44A0-9F88-5DC833F50715}" type="presParOf" srcId="{ACE48E98-9EB6-42ED-80AE-2CE3DC59954B}" destId="{0FAF916D-0134-4F58-9BCD-A8DBFDF72CA3}" srcOrd="0" destOrd="0" presId="urn:microsoft.com/office/officeart/2005/8/layout/hList9"/>
    <dgm:cxn modelId="{8F5821A1-DE46-495F-957A-CFF813F0B937}" type="presParOf" srcId="{ACE48E98-9EB6-42ED-80AE-2CE3DC59954B}" destId="{0197E990-EBD6-45FC-A516-E1963552A67C}" srcOrd="1" destOrd="0" presId="urn:microsoft.com/office/officeart/2005/8/layout/hList9"/>
    <dgm:cxn modelId="{A3095A56-EC36-4D07-AAD6-10F5E5DEC11F}" type="presParOf" srcId="{0197E990-EBD6-45FC-A516-E1963552A67C}" destId="{DF7579EE-352E-4412-A74D-04EA2C067936}" srcOrd="0" destOrd="0" presId="urn:microsoft.com/office/officeart/2005/8/layout/hList9"/>
    <dgm:cxn modelId="{70F71A2C-6396-4ED3-B460-ED212B92BA77}" type="presParOf" srcId="{0197E990-EBD6-45FC-A516-E1963552A67C}" destId="{1C578707-7A9E-4E0A-B8C3-397422D521C9}" srcOrd="1" destOrd="0" presId="urn:microsoft.com/office/officeart/2005/8/layout/hList9"/>
    <dgm:cxn modelId="{AAF882A4-2D99-41E7-9386-A57E8FFB0130}" type="presParOf" srcId="{602A5EB4-1EA3-455E-8CCF-65A6498F33A2}" destId="{3964EED9-B691-45A4-90F7-53158CE49F97}" srcOrd="12" destOrd="0" presId="urn:microsoft.com/office/officeart/2005/8/layout/hList9"/>
    <dgm:cxn modelId="{5C527A8F-754F-43AB-8D72-321BAA584003}" type="presParOf" srcId="{602A5EB4-1EA3-455E-8CCF-65A6498F33A2}" destId="{98C2CA79-0C90-4D5B-8938-06998DCE432C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1BDE1-8A46-47E4-A2F6-D357794C47B9}">
      <dsp:nvSpPr>
        <dsp:cNvPr id="0" name=""/>
        <dsp:cNvSpPr/>
      </dsp:nvSpPr>
      <dsp:spPr>
        <a:xfrm rot="11846005" flipH="1" flipV="1">
          <a:off x="3103793" y="2634220"/>
          <a:ext cx="161996" cy="4572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1844B-5CA8-4EB9-88EA-82415B5D4263}">
      <dsp:nvSpPr>
        <dsp:cNvPr id="0" name=""/>
        <dsp:cNvSpPr/>
      </dsp:nvSpPr>
      <dsp:spPr>
        <a:xfrm>
          <a:off x="0" y="1685865"/>
          <a:ext cx="762403" cy="762403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2025г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111651" y="1797516"/>
        <a:ext cx="539101" cy="539101"/>
      </dsp:txXfrm>
    </dsp:sp>
    <dsp:sp modelId="{73C65696-EF48-40DD-BE59-66B8AB215AB9}">
      <dsp:nvSpPr>
        <dsp:cNvPr id="0" name=""/>
        <dsp:cNvSpPr/>
      </dsp:nvSpPr>
      <dsp:spPr>
        <a:xfrm>
          <a:off x="3750005" y="1937460"/>
          <a:ext cx="1946826" cy="12985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2B570-7B7B-4AA8-BAC0-1A6E3CE75247}">
      <dsp:nvSpPr>
        <dsp:cNvPr id="0" name=""/>
        <dsp:cNvSpPr/>
      </dsp:nvSpPr>
      <dsp:spPr>
        <a:xfrm>
          <a:off x="0" y="2709870"/>
          <a:ext cx="778808" cy="778808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2026г</a:t>
          </a:r>
          <a:r>
            <a:rPr lang="ru-RU" sz="1600" kern="1200" dirty="0" smtClean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4054" y="2823924"/>
        <a:ext cx="550700" cy="550700"/>
      </dsp:txXfrm>
    </dsp:sp>
    <dsp:sp modelId="{DF7579EE-352E-4412-A74D-04EA2C067936}">
      <dsp:nvSpPr>
        <dsp:cNvPr id="0" name=""/>
        <dsp:cNvSpPr/>
      </dsp:nvSpPr>
      <dsp:spPr>
        <a:xfrm>
          <a:off x="6475640" y="1937460"/>
          <a:ext cx="1946826" cy="12985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2CA79-0C90-4D5B-8938-06998DCE432C}">
      <dsp:nvSpPr>
        <dsp:cNvPr id="0" name=""/>
        <dsp:cNvSpPr/>
      </dsp:nvSpPr>
      <dsp:spPr>
        <a:xfrm>
          <a:off x="0" y="3753836"/>
          <a:ext cx="778808" cy="778808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2027г</a:t>
          </a:r>
          <a:r>
            <a:rPr lang="ru-RU" sz="1600" kern="1200" dirty="0" smtClean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4054" y="3867890"/>
        <a:ext cx="550700" cy="550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58949-3136-4C3D-A755-87ED33ADB486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EF3E-084A-4118-885C-00CA467D1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6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EEF3E-084A-4118-885C-00CA467D1B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EEF3E-084A-4118-885C-00CA467D1B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6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EEF3E-084A-4118-885C-00CA467D1BD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5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D32D7-6DB4-4E84-AD21-A35E6297DE66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88007-D243-468D-BB93-129936FFC1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A5D3F-10F5-4C76-8534-C49149D2530B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7F3CE-BFB3-4598-9EB9-68EB4725C7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B4929-205F-43BC-AE70-B213CFF5F629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9D695-EDC6-4E72-AC5A-7C93E2F2D4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CD79E-171C-4335-8320-EBCBFA8713D7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22457-57AB-44D3-B245-319A9A9D42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13123-FC32-486F-ABA7-461F8AA3F430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16BF8-B93E-42BC-8E49-D27DC10C6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8928B-827C-4467-88B5-FB9EBA7AEDBF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EC829-5B43-40C4-9603-B07AC8E019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F416D-E96B-4E91-9256-60CA77BD0FA9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33675-662F-425D-883B-13FCF60E64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5BAA4-0166-4208-BD6F-2A4860A45397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EBE84-8204-4B9E-A9EB-157007C68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FD2AB-E778-4E80-978C-547C823DAE48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2956F-9B0D-4E4D-BDF8-7C520C3210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69B99-2628-4DFE-AA87-A0E8589DE4CF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26D61-9856-447A-AF0D-A60FDE2B33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BA22B-9629-47D9-949B-7CCAE92D8BFF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A1B96-5AD5-4860-8CD7-C147A2455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393591-0ADA-4876-946C-CF5858572E05}" type="datetimeFigureOut">
              <a:rPr lang="ru-RU" smtClean="0">
                <a:solidFill>
                  <a:srgbClr val="C6E7FC"/>
                </a:solidFill>
              </a:rPr>
              <a:pPr>
                <a:defRPr/>
              </a:pPr>
              <a:t>24.01.2025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D3169F-23E8-4122-98DC-AC35FAE94C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990600" y="1295400"/>
            <a:ext cx="7026275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800" b="1" dirty="0" smtClean="0">
                <a:solidFill>
                  <a:srgbClr val="CC0000"/>
                </a:solidFill>
                <a:latin typeface="Tahoma" pitchFamily="34" charset="0"/>
                <a:cs typeface="Arial" charset="0"/>
              </a:rPr>
              <a:t>Бюджет Управления социальной защиты населения Администрации Усть-Донецкого района </a:t>
            </a:r>
          </a:p>
          <a:p>
            <a:pPr algn="ctr" eaLnBrk="1" hangingPunct="1"/>
            <a:r>
              <a:rPr lang="ru-RU" sz="3800" b="1" dirty="0" smtClean="0">
                <a:solidFill>
                  <a:srgbClr val="CC0000"/>
                </a:solidFill>
                <a:latin typeface="Tahoma" pitchFamily="34" charset="0"/>
                <a:cs typeface="Arial" charset="0"/>
              </a:rPr>
              <a:t>на 2025 год и плановый период 2026-2027 годов</a:t>
            </a:r>
          </a:p>
          <a:p>
            <a:pPr algn="ctr" eaLnBrk="1" hangingPunct="1"/>
            <a:endParaRPr lang="ru-RU" sz="4000" b="1" dirty="0">
              <a:solidFill>
                <a:srgbClr val="CC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505825" y="6524625"/>
            <a:ext cx="638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sz="12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800200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Размеры проиндексированных  пособий с 01.01.2024г.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87977276"/>
              </p:ext>
            </p:extLst>
          </p:nvPr>
        </p:nvGraphicFramePr>
        <p:xfrm>
          <a:off x="4067945" y="1145406"/>
          <a:ext cx="4680520" cy="549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289"/>
                <a:gridCol w="1040115"/>
                <a:gridCol w="1040116"/>
              </a:tblGrid>
              <a:tr h="565370">
                <a:tc>
                  <a:txBody>
                    <a:bodyPr/>
                    <a:lstStyle/>
                    <a:p>
                      <a:endParaRPr lang="ru-RU" sz="15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1500" dirty="0" smtClean="0">
                          <a:solidFill>
                            <a:srgbClr val="C00000"/>
                          </a:solidFill>
                        </a:rPr>
                        <a:t>                Вид пособия</a:t>
                      </a:r>
                      <a:endParaRPr lang="ru-RU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       С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01.01.2024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       С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01.01.2025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2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Ежемесячная денежная выплата на полноценное питание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1435</a:t>
                      </a:r>
                      <a:endParaRPr lang="ru-RU" sz="1400" dirty="0"/>
                    </a:p>
                  </a:txBody>
                  <a:tcPr/>
                </a:tc>
              </a:tr>
              <a:tr h="1067910">
                <a:tc>
                  <a:txBody>
                    <a:bodyPr/>
                    <a:lstStyle/>
                    <a:p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Ежемесячное пособие на ребенка</a:t>
                      </a:r>
                    </a:p>
                    <a:p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-на ребенка одинокой матери </a:t>
                      </a:r>
                    </a:p>
                    <a:p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-на ребенка, родители которого уклоняются от уплаты алиментов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524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1042</a:t>
                      </a:r>
                    </a:p>
                    <a:p>
                      <a:r>
                        <a:rPr lang="ru-RU" sz="1400" dirty="0" smtClean="0"/>
                        <a:t>781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548</a:t>
                      </a:r>
                    </a:p>
                    <a:p>
                      <a:r>
                        <a:rPr lang="ru-RU" sz="1400" dirty="0" smtClean="0"/>
                        <a:t>1089</a:t>
                      </a:r>
                    </a:p>
                    <a:p>
                      <a:r>
                        <a:rPr lang="ru-RU" sz="1400" dirty="0" smtClean="0"/>
                        <a:t>817</a:t>
                      </a:r>
                      <a:endParaRPr lang="ru-RU" sz="1400" dirty="0"/>
                    </a:p>
                  </a:txBody>
                  <a:tcPr/>
                </a:tc>
              </a:tr>
              <a:tr h="493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Денежные выплаты на каждого ребенка из многодетных семей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1089</a:t>
                      </a:r>
                      <a:endParaRPr lang="ru-RU" sz="1400" dirty="0"/>
                    </a:p>
                  </a:txBody>
                  <a:tcPr/>
                </a:tc>
              </a:tr>
              <a:tr h="48131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Ежемесячные выплаты на детей 1-2 года жизни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1086</a:t>
                      </a:r>
                      <a:endParaRPr lang="ru-RU" sz="1400" dirty="0"/>
                    </a:p>
                  </a:txBody>
                  <a:tcPr/>
                </a:tc>
              </a:tr>
              <a:tr h="67684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Ежемесячные денежные выплаты на третьего и  последующих детей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10649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11192</a:t>
                      </a:r>
                      <a:endParaRPr lang="ru-RU" sz="1400" dirty="0"/>
                    </a:p>
                  </a:txBody>
                  <a:tcPr/>
                </a:tc>
              </a:tr>
              <a:tr h="165450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Ежемесячная денежная выплата на ребенка с </a:t>
                      </a:r>
                      <a:r>
                        <a:rPr lang="ru-RU" sz="1300" dirty="0" err="1" smtClean="0"/>
                        <a:t>фенилкетанурией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smtClean="0"/>
                        <a:t>в размере</a:t>
                      </a:r>
                      <a:r>
                        <a:rPr lang="en-US" sz="1300" dirty="0" smtClean="0"/>
                        <a:t>:</a:t>
                      </a:r>
                      <a:endParaRPr lang="ru-RU" sz="1300" dirty="0" smtClean="0"/>
                    </a:p>
                    <a:p>
                      <a:r>
                        <a:rPr lang="ru-RU" sz="1300" dirty="0" smtClean="0"/>
                        <a:t>от 1 года до 1,5 лет</a:t>
                      </a:r>
                    </a:p>
                    <a:p>
                      <a:r>
                        <a:rPr lang="ru-RU" sz="1300" dirty="0" smtClean="0"/>
                        <a:t>от 1,5 лет до 3 лет</a:t>
                      </a:r>
                    </a:p>
                    <a:p>
                      <a:r>
                        <a:rPr lang="ru-RU" sz="1300" dirty="0" smtClean="0"/>
                        <a:t>от 3 лет до 5 лет</a:t>
                      </a:r>
                    </a:p>
                    <a:p>
                      <a:r>
                        <a:rPr lang="ru-RU" sz="1300" dirty="0" smtClean="0"/>
                        <a:t>от 5 лет до 7 лет</a:t>
                      </a:r>
                    </a:p>
                    <a:p>
                      <a:r>
                        <a:rPr lang="ru-RU" sz="1300" dirty="0" smtClean="0"/>
                        <a:t>от 7 лет до 18 лет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2521,00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3049,00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4137,00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5612,00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6612,00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2635,00</a:t>
                      </a:r>
                    </a:p>
                    <a:p>
                      <a:r>
                        <a:rPr lang="ru-RU" sz="1400" dirty="0" smtClean="0"/>
                        <a:t>3187,00</a:t>
                      </a:r>
                    </a:p>
                    <a:p>
                      <a:r>
                        <a:rPr lang="ru-RU" sz="1400" dirty="0" smtClean="0"/>
                        <a:t>4324,00</a:t>
                      </a:r>
                    </a:p>
                    <a:p>
                      <a:r>
                        <a:rPr lang="ru-RU" sz="1400" dirty="0" smtClean="0"/>
                        <a:t>5865,00</a:t>
                      </a:r>
                    </a:p>
                    <a:p>
                      <a:r>
                        <a:rPr lang="ru-RU" sz="1400" dirty="0" smtClean="0"/>
                        <a:t>6910,00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mszn27.ru/sites/files/mszn/kgu/cspn_nik/picture/2022/90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8" y="2492896"/>
            <a:ext cx="3843448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655160" y="260649"/>
            <a:ext cx="6381336" cy="1224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 smtClean="0">
              <a:solidFill>
                <a:srgbClr val="CC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Региональный материнский (семейный) капитал на детей</a:t>
            </a:r>
            <a:endParaRPr lang="ru-RU" sz="2800" dirty="0" smtClean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47832532"/>
              </p:ext>
            </p:extLst>
          </p:nvPr>
        </p:nvGraphicFramePr>
        <p:xfrm>
          <a:off x="395536" y="2060849"/>
          <a:ext cx="8424936" cy="465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548680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2170311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 01.01.2012г. вступил в силу Областной закон от 18.11.2011г. № 727-ЗС «</a:t>
            </a:r>
            <a:r>
              <a:rPr lang="ru-RU" sz="1600" dirty="0" smtClean="0"/>
              <a:t>О региональном </a:t>
            </a:r>
            <a:r>
              <a:rPr lang="ru-RU" sz="1600" dirty="0"/>
              <a:t>материнском капитале». Размер материнского капитала </a:t>
            </a:r>
            <a:r>
              <a:rPr lang="ru-RU" sz="1600" dirty="0" smtClean="0"/>
              <a:t>ежегодно индексируется.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8529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Бюджетом на </a:t>
            </a:r>
            <a:r>
              <a:rPr lang="ru-RU" sz="1600" b="1" dirty="0" smtClean="0">
                <a:solidFill>
                  <a:srgbClr val="C00000"/>
                </a:solidFill>
              </a:rPr>
              <a:t>2025 </a:t>
            </a:r>
            <a:r>
              <a:rPr lang="ru-RU" sz="1600" b="1" dirty="0" smtClean="0">
                <a:solidFill>
                  <a:srgbClr val="C00000"/>
                </a:solidFill>
              </a:rPr>
              <a:t>год и плановый период </a:t>
            </a:r>
            <a:r>
              <a:rPr lang="ru-RU" sz="1600" b="1" dirty="0" smtClean="0">
                <a:solidFill>
                  <a:srgbClr val="C00000"/>
                </a:solidFill>
              </a:rPr>
              <a:t>2026 </a:t>
            </a:r>
            <a:r>
              <a:rPr lang="ru-RU" sz="1600" b="1" dirty="0" smtClean="0">
                <a:solidFill>
                  <a:srgbClr val="C00000"/>
                </a:solidFill>
              </a:rPr>
              <a:t>и </a:t>
            </a:r>
            <a:r>
              <a:rPr lang="ru-RU" sz="1600" b="1" dirty="0" smtClean="0">
                <a:solidFill>
                  <a:srgbClr val="C00000"/>
                </a:solidFill>
              </a:rPr>
              <a:t>2027 </a:t>
            </a:r>
            <a:r>
              <a:rPr lang="ru-RU" sz="1600" b="1" dirty="0" smtClean="0">
                <a:solidFill>
                  <a:srgbClr val="C00000"/>
                </a:solidFill>
              </a:rPr>
              <a:t>годов утверждено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547664" y="4293096"/>
            <a:ext cx="3017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547664" y="5301208"/>
            <a:ext cx="3017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547664" y="6309320"/>
            <a:ext cx="3017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979712" y="4077072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4822,9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т. р.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4941168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5016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</a:t>
            </a:r>
            <a:r>
              <a:rPr lang="ru-RU" sz="1300" dirty="0" smtClean="0">
                <a:solidFill>
                  <a:prstClr val="black"/>
                </a:solidFill>
              </a:rPr>
              <a:t>.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49384" y="6021288"/>
            <a:ext cx="12104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5216,5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8326741"/>
              </p:ext>
            </p:extLst>
          </p:nvPr>
        </p:nvGraphicFramePr>
        <p:xfrm>
          <a:off x="2915816" y="2930074"/>
          <a:ext cx="6048672" cy="359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174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Распределение средств бюджета по предоставлению государственной социальной помощи на основании социального контракта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060848"/>
            <a:ext cx="3822192" cy="79208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Фактическое исполнение 2024 года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7833102"/>
              </p:ext>
            </p:extLst>
          </p:nvPr>
        </p:nvGraphicFramePr>
        <p:xfrm>
          <a:off x="251520" y="2852936"/>
          <a:ext cx="4032448" cy="327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132857"/>
            <a:ext cx="3822192" cy="72007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Объем средств на 2025 год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75638201"/>
              </p:ext>
            </p:extLst>
          </p:nvPr>
        </p:nvGraphicFramePr>
        <p:xfrm>
          <a:off x="4716016" y="3140968"/>
          <a:ext cx="4176464" cy="298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08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056148"/>
              </p:ext>
            </p:extLst>
          </p:nvPr>
        </p:nvGraphicFramePr>
        <p:xfrm>
          <a:off x="457200" y="2132856"/>
          <a:ext cx="8435280" cy="42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Социальное обслуживание граждан </a:t>
            </a:r>
            <a:b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пожилого возраста и инвалидов</a:t>
            </a:r>
            <a:b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распределение бюджета на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 и плановый период на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2026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2027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годов  по МБУ «ЦСО»  за счет средств областного и местного бюджетов на финансовое обеспечение муниципального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задания и средств от приносящей доход деятельности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177540"/>
              </p:ext>
            </p:extLst>
          </p:nvPr>
        </p:nvGraphicFramePr>
        <p:xfrm>
          <a:off x="251520" y="2708920"/>
          <a:ext cx="864096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 </a:t>
            </a:r>
            <a:r>
              <a:rPr lang="ru-RU" sz="3600" b="1" dirty="0" smtClean="0">
                <a:solidFill>
                  <a:srgbClr val="C00000"/>
                </a:solidFill>
              </a:rPr>
              <a:t>Нормативные затраты на одного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    обслуживаемого по МБУ «ЦСО»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1143000"/>
          </a:xfrm>
        </p:spPr>
        <p:txBody>
          <a:bodyPr/>
          <a:lstStyle/>
          <a:p>
            <a:r>
              <a:rPr lang="ru-RU" sz="4300" dirty="0">
                <a:solidFill>
                  <a:srgbClr val="FF0000"/>
                </a:solidFill>
              </a:rPr>
              <a:t>Рост уровня заработной платы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536192"/>
            <a:ext cx="2890664" cy="4590288"/>
          </a:xfrm>
        </p:spPr>
        <p:txBody>
          <a:bodyPr/>
          <a:lstStyle/>
          <a:p>
            <a:pPr marL="114300" lvl="0" indent="0" algn="ctr">
              <a:buClr>
                <a:srgbClr val="4E67C8"/>
              </a:buClr>
              <a:buNone/>
            </a:pPr>
            <a:r>
              <a:rPr lang="ru-RU" sz="2400" b="1" dirty="0">
                <a:solidFill>
                  <a:prstClr val="black"/>
                </a:solidFill>
              </a:rPr>
              <a:t>Указ Президента РФ от 7 мая 2012 №597</a:t>
            </a:r>
          </a:p>
          <a:p>
            <a:pPr lvl="0">
              <a:buClr>
                <a:srgbClr val="4E67C8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114300" lvl="0" indent="0" algn="ctr">
              <a:buClr>
                <a:srgbClr val="4E67C8"/>
              </a:buClr>
              <a:buNone/>
            </a:pPr>
            <a:r>
              <a:rPr lang="ru-RU" sz="2400" dirty="0">
                <a:solidFill>
                  <a:prstClr val="black"/>
                </a:solidFill>
              </a:rPr>
              <a:t>увеличение заработной платы социальным работникам</a:t>
            </a: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00684089"/>
              </p:ext>
            </p:extLst>
          </p:nvPr>
        </p:nvGraphicFramePr>
        <p:xfrm>
          <a:off x="3275856" y="1628800"/>
          <a:ext cx="5616624" cy="444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395537" y="500042"/>
            <a:ext cx="842493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Управлении социальной защиты населения Администрации Усть-Донецкого района действуют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2 муниципальные программы, которые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носят социальную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направленность: </a:t>
            </a:r>
            <a:endParaRPr lang="ru-RU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Социальная поддержка граждан»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 «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Доступная среда».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5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15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программы включены мероприятия по </a:t>
            </a:r>
            <a:r>
              <a:rPr lang="ru-RU" sz="15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реализации прав </a:t>
            </a:r>
            <a:r>
              <a:rPr lang="ru-RU" sz="15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граждан на социальную поддержку семей, имеющих детей, </a:t>
            </a:r>
            <a:r>
              <a:rPr lang="ru-RU" sz="15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поощрение многодетности</a:t>
            </a:r>
            <a:r>
              <a:rPr lang="ru-RU" sz="15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, улучшение качества жизни отдельных категорий граждан</a:t>
            </a:r>
            <a:r>
              <a:rPr lang="ru-RU" sz="15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, предоставление </a:t>
            </a:r>
            <a:r>
              <a:rPr lang="ru-RU" sz="15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мер социальной поддержки и социального </a:t>
            </a:r>
            <a:r>
              <a:rPr lang="ru-RU" sz="15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обслуживания населения.</a:t>
            </a:r>
          </a:p>
          <a:p>
            <a:pPr algn="ctr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3143249"/>
            <a:ext cx="7543800" cy="42976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Основные цели программы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ru-RU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3786190"/>
            <a:ext cx="8134672" cy="2739154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</a:rPr>
              <a:t>1. Создание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</a:rPr>
              <a:t>условий для роста благосостояния граждан - получателей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</a:rPr>
              <a:t>мер социальной поддержки.</a:t>
            </a:r>
            <a:endParaRPr lang="ru-RU" sz="1600" dirty="0">
              <a:solidFill>
                <a:schemeClr val="tx2"/>
              </a:solidFill>
              <a:latin typeface="Tahoma" pitchFamily="34" charset="0"/>
            </a:endParaRPr>
          </a:p>
          <a:p>
            <a:pPr marL="342900" indent="-342900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</a:rPr>
              <a:t>2. Повышение доступности социального обслуживания.</a:t>
            </a:r>
          </a:p>
          <a:p>
            <a:pPr marL="342900" indent="-342900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</a:rPr>
              <a:t>3. Обеспечение беспрепятственного доступа к приоритетным объектам и услугам в </a:t>
            </a:r>
          </a:p>
          <a:p>
            <a:pPr marL="342900" indent="-342900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</a:rPr>
              <a:t>приоритетных сферах жизнедеятельности инвалидов и других маломобильных групп </a:t>
            </a:r>
          </a:p>
          <a:p>
            <a:pPr marL="342900" indent="-342900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</a:rPr>
              <a:t>населения на территории Усть-Донецкого района</a:t>
            </a:r>
          </a:p>
          <a:p>
            <a:pPr marL="342900" indent="-342900"/>
            <a:endParaRPr lang="ru-RU" sz="1600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</a:rPr>
              <a:t>Практически все расходы УСЗН Администрации Усть-Донецкого района включены в программу «Социальная поддержка граждан», что позволяет обеспечить программно-целевой принцип планирования и исполнения бюджета, увязать расходы с получаемыми результатами.</a:t>
            </a:r>
          </a:p>
          <a:p>
            <a:pPr marL="342900" indent="-342900"/>
            <a:r>
              <a:rPr lang="ru-RU" sz="1500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endParaRPr lang="ru-RU" sz="1500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6F2F9F"/>
                </a:solidFill>
                <a:latin typeface="Calibri"/>
              </a:rPr>
              <a:t>Источники финансирования </a:t>
            </a:r>
            <a:r>
              <a:rPr lang="ru-RU" sz="3200" b="1" dirty="0" smtClean="0">
                <a:solidFill>
                  <a:srgbClr val="6F2F9F"/>
                </a:solidFill>
                <a:latin typeface="Calibri"/>
              </a:rPr>
              <a:t>Управления социальной защиты населения Администрации Усть-Донецкого района</a:t>
            </a:r>
            <a:endParaRPr lang="ru-RU" sz="32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00024689"/>
              </p:ext>
            </p:extLst>
          </p:nvPr>
        </p:nvGraphicFramePr>
        <p:xfrm>
          <a:off x="251520" y="1844824"/>
          <a:ext cx="43924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25920097"/>
              </p:ext>
            </p:extLst>
          </p:nvPr>
        </p:nvGraphicFramePr>
        <p:xfrm>
          <a:off x="4355976" y="1988840"/>
          <a:ext cx="460851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85760904"/>
              </p:ext>
            </p:extLst>
          </p:nvPr>
        </p:nvGraphicFramePr>
        <p:xfrm>
          <a:off x="2195736" y="3645024"/>
          <a:ext cx="48965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461578"/>
              </p:ext>
            </p:extLst>
          </p:nvPr>
        </p:nvGraphicFramePr>
        <p:xfrm>
          <a:off x="539552" y="1844824"/>
          <a:ext cx="84249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426170"/>
          </a:xfrm>
        </p:spPr>
        <p:txBody>
          <a:bodyPr>
            <a:normAutofit fontScale="90000"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spc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spc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spc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spc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spc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</a:t>
            </a:r>
            <a:r>
              <a:rPr lang="ru-RU" sz="2400" b="1" spc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spc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spc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бюджета УСЗН Администрации Усть-Донецкого района на </a:t>
            </a:r>
            <a:r>
              <a:rPr lang="ru-RU" sz="2400" b="1" spc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2025г</a:t>
            </a:r>
            <a:r>
              <a:rPr lang="ru-RU" sz="2400" b="1" spc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2400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707177"/>
              </p:ext>
            </p:extLst>
          </p:nvPr>
        </p:nvGraphicFramePr>
        <p:xfrm>
          <a:off x="251520" y="1600200"/>
          <a:ext cx="8640961" cy="47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5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6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05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Меры социальной поддержки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2026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2027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«Социальная поддержка граждан»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мер социальной поддержки ветеранов труда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21982,1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22894,4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23775,8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мер социальной поддержки ветеранов труда </a:t>
                      </a:r>
                    </a:p>
                    <a:p>
                      <a:r>
                        <a:rPr lang="ru-RU" sz="1300" b="0" baseline="0" dirty="0" smtClean="0"/>
                        <a:t>Ростовской области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7706,2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8026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8358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мер социальной поддержки отдельных категорий граждан, работающих и проживающих в сельской местности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51780,2</a:t>
                      </a:r>
                      <a:endParaRPr lang="ru-RU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53758,2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55808,9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мер социальной поддержки  реабилитированных лиц и лиц, признанных пострадавшими от  политических репрессий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329,4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342,2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355,5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мер социальной поддержки тружеников тыла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151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156,9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163,2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Ежемесячные выплаты на детей 1-2 года жизни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1947,8</a:t>
                      </a:r>
                      <a:endParaRPr lang="ru-RU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2026,6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2095,6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Денежные выплаты на каждого ребенка из многодетных семей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14298,7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16239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16888,8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Ежемесячные денежные выплаты на третьего и  последующих детей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2595,4</a:t>
                      </a:r>
                      <a:endParaRPr lang="ru-RU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-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-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Ежемесячное пособие на ребенка 	</a:t>
                      </a:r>
                      <a:endParaRPr lang="ru-RU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8830,6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9185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9555,7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Распределение бюджета по законам социальной направленности и программам</a:t>
            </a:r>
            <a:endParaRPr lang="ru-RU" sz="25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190233"/>
              </p:ext>
            </p:extLst>
          </p:nvPr>
        </p:nvGraphicFramePr>
        <p:xfrm>
          <a:off x="251521" y="285728"/>
          <a:ext cx="8712967" cy="609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42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6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5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Меры социальной поддержки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2026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2027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654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материнский (семейный) капитал 	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4822,9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5016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5216,5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218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Ежемесячная денежная выплата на полноценное питание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1104,2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1148,8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1195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654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Выплата социального пособия на погребение 	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434,1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451,6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469,5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0289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Ежегодная денежная выплата лицам, награжденным нагрудным знаком «Почетный донор России» 	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632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657,4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683,7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3532">
                <a:tc>
                  <a:txBody>
                    <a:bodyPr/>
                    <a:lstStyle/>
                    <a:p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жилищно-коммунальных услуг ветеранам и гражданам, подвергшимся воздействию радиации вследствие радиационных аварий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15975,3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16000,3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16005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Ежемесячные выплаты на детей с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фенилкетонурией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80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83,3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86,5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5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Пенсии муниципальным служащим за выслугу лет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5834,5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5834,5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834,5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654">
                <a:tc>
                  <a:txBody>
                    <a:bodyPr/>
                    <a:lstStyle/>
                    <a:p>
                      <a:r>
                        <a:rPr lang="ru-RU" sz="1300" b="0" baseline="0" dirty="0" smtClean="0"/>
                        <a:t>Оздоровление детей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1250,9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1300,9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1352,9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0289">
                <a:tc>
                  <a:txBody>
                    <a:bodyPr/>
                    <a:lstStyle/>
                    <a:p>
                      <a:r>
                        <a:rPr lang="ru-RU" sz="1300" b="0" baseline="0" dirty="0" smtClean="0"/>
                        <a:t>Субсидия на оплату  жилого помещения и коммунальных услуг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5214,7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5412,8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5618,6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3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Деятельность аппарата управления</a:t>
                      </a:r>
                    </a:p>
                    <a:p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777,2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791,6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815,8</a:t>
                      </a:r>
                      <a:endParaRPr lang="ru-RU" sz="1500" baseline="0" dirty="0"/>
                    </a:p>
                  </a:txBody>
                  <a:tcPr/>
                </a:tc>
              </a:tr>
              <a:tr h="353784">
                <a:tc>
                  <a:txBody>
                    <a:bodyPr/>
                    <a:lstStyle/>
                    <a:p>
                      <a:r>
                        <a:rPr lang="ru-RU" sz="1300" b="0" baseline="0" dirty="0" smtClean="0"/>
                        <a:t>Организация исполнительно-распорядительных функции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19385,6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20123,4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20828,1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3784">
                <a:tc>
                  <a:txBody>
                    <a:bodyPr/>
                    <a:lstStyle/>
                    <a:p>
                      <a:r>
                        <a:rPr lang="ru-RU" sz="1300" b="0" baseline="0" dirty="0" smtClean="0"/>
                        <a:t>Оказание государственной социальной помощи на основании социального контракта отдельным категориям граждан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14280,1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14950,9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15557,3</a:t>
                      </a:r>
                      <a:endParaRPr lang="ru-RU" sz="1500" baseline="0" dirty="0"/>
                    </a:p>
                  </a:txBody>
                  <a:tcPr/>
                </a:tc>
              </a:tr>
              <a:tr h="353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помощь в виде социального пособия и (или) на основании социального контракта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7903,2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7903,2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7903,2</a:t>
                      </a:r>
                      <a:endParaRPr lang="ru-RU" sz="1500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258562"/>
              </p:ext>
            </p:extLst>
          </p:nvPr>
        </p:nvGraphicFramePr>
        <p:xfrm>
          <a:off x="251520" y="188639"/>
          <a:ext cx="8712968" cy="616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4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47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83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34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Меры социальной поддержки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2026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2027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мер членам семей граждан, принимающих участие в специальной военной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операции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955,3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-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-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225">
                <a:tc>
                  <a:txBody>
                    <a:bodyPr/>
                    <a:lstStyle/>
                    <a:p>
                      <a:r>
                        <a:rPr lang="ru-RU" sz="1300" b="0" baseline="0" dirty="0" smtClean="0"/>
                        <a:t>Субвенция бюджетному учреждению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108385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120097,6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130456,7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225">
                <a:tc>
                  <a:txBody>
                    <a:bodyPr/>
                    <a:lstStyle/>
                    <a:p>
                      <a:r>
                        <a:rPr lang="ru-RU" sz="1300" b="0" baseline="0" dirty="0" smtClean="0"/>
                        <a:t>Деятельность  МБУ «ЦСО»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2027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2027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2027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baseline="0" dirty="0" smtClean="0"/>
                        <a:t>Обеспечение транспортом к месту отдыха и обратно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622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622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-</a:t>
                      </a:r>
                      <a:endParaRPr lang="ru-RU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9340">
                <a:tc>
                  <a:txBody>
                    <a:bodyPr/>
                    <a:lstStyle/>
                    <a:p>
                      <a:r>
                        <a:rPr lang="ru-RU" sz="1300" b="0" baseline="0" dirty="0" smtClean="0"/>
                        <a:t>Расходы на финансовое обеспечение деятельности мобильных бригад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502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661,9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588,3</a:t>
                      </a:r>
                      <a:endParaRPr lang="ru-RU" sz="1500" baseline="0" dirty="0"/>
                    </a:p>
                  </a:txBody>
                  <a:tcPr/>
                </a:tc>
              </a:tr>
              <a:tr h="499340">
                <a:tc>
                  <a:txBody>
                    <a:bodyPr/>
                    <a:lstStyle/>
                    <a:p>
                      <a:r>
                        <a:rPr lang="ru-RU" sz="1300" b="0" baseline="0" dirty="0" smtClean="0"/>
                        <a:t>Единовременная выплата при увольнении муниципального служащего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345,8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-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-</a:t>
                      </a:r>
                      <a:endParaRPr lang="ru-RU" sz="1500" baseline="0" dirty="0"/>
                    </a:p>
                  </a:txBody>
                  <a:tcPr/>
                </a:tc>
              </a:tr>
              <a:tr h="499340">
                <a:tc>
                  <a:txBody>
                    <a:bodyPr/>
                    <a:lstStyle/>
                    <a:p>
                      <a:r>
                        <a:rPr lang="ru-RU" sz="1300" b="0" baseline="0" dirty="0" smtClean="0"/>
                        <a:t>Дополнительные гарантии детям-сиротам и детям, оставшимся без попечения родителей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759,7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788,6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818,7</a:t>
                      </a:r>
                      <a:endParaRPr lang="ru-RU" sz="1500" baseline="0" dirty="0"/>
                    </a:p>
                  </a:txBody>
                  <a:tcPr/>
                </a:tc>
              </a:tr>
              <a:tr h="702197">
                <a:tc>
                  <a:txBody>
                    <a:bodyPr/>
                    <a:lstStyle/>
                    <a:p>
                      <a:r>
                        <a:rPr lang="ru-RU" sz="1300" b="0" baseline="0" dirty="0" smtClean="0"/>
                        <a:t>Обеспечение мер социальной поддержки  отдельным категориям граждан в целях реализации региональной программы по повышению рождаемости</a:t>
                      </a:r>
                      <a:endParaRPr lang="ru-RU" sz="13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2941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5312,1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3230,2</a:t>
                      </a:r>
                      <a:endParaRPr lang="ru-RU" sz="1500" baseline="0" dirty="0"/>
                    </a:p>
                  </a:txBody>
                  <a:tcPr/>
                </a:tc>
              </a:tr>
              <a:tr h="349225">
                <a:tc>
                  <a:txBody>
                    <a:bodyPr/>
                    <a:lstStyle/>
                    <a:p>
                      <a:r>
                        <a:rPr lang="ru-RU" sz="1300" b="1" baseline="0" dirty="0" smtClean="0">
                          <a:solidFill>
                            <a:schemeClr val="tx2"/>
                          </a:solidFill>
                        </a:rPr>
                        <a:t>Итого по программе «Социальная поддержка граждан»</a:t>
                      </a:r>
                      <a:endParaRPr lang="ru-RU" sz="13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baseline="0" dirty="0" smtClean="0">
                          <a:solidFill>
                            <a:schemeClr val="tx2"/>
                          </a:solidFill>
                        </a:rPr>
                        <a:t>303853,9</a:t>
                      </a:r>
                      <a:endParaRPr lang="ru-RU" sz="15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baseline="0" dirty="0" smtClean="0">
                          <a:solidFill>
                            <a:schemeClr val="tx2"/>
                          </a:solidFill>
                        </a:rPr>
                        <a:t>321812,2</a:t>
                      </a:r>
                      <a:endParaRPr lang="ru-RU" sz="15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baseline="0" dirty="0" smtClean="0">
                          <a:solidFill>
                            <a:schemeClr val="tx2"/>
                          </a:solidFill>
                        </a:rPr>
                        <a:t>330689,0</a:t>
                      </a:r>
                      <a:endParaRPr lang="ru-RU" sz="15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50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здравоохранения»</a:t>
                      </a:r>
                      <a:endParaRPr lang="ru-RU" sz="13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02197">
                <a:tc>
                  <a:txBody>
                    <a:bodyPr/>
                    <a:lstStyle/>
                    <a:p>
                      <a:r>
                        <a:rPr lang="ru-RU" sz="1300" b="0" baseline="0" dirty="0" smtClean="0">
                          <a:solidFill>
                            <a:schemeClr val="tx2"/>
                          </a:solidFill>
                        </a:rPr>
                        <a:t>Мероприятия по доставке граждан, страдающих хронической почечной  недостаточностью и нуждающихся в проведении заместительной почечной терапии</a:t>
                      </a:r>
                      <a:endParaRPr lang="ru-RU" sz="13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baseline="0" dirty="0" smtClean="0">
                          <a:solidFill>
                            <a:schemeClr val="tx2"/>
                          </a:solidFill>
                        </a:rPr>
                        <a:t>1046,3</a:t>
                      </a:r>
                      <a:endParaRPr lang="ru-RU" sz="15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baseline="0" dirty="0" smtClean="0">
                          <a:solidFill>
                            <a:schemeClr val="tx2"/>
                          </a:solidFill>
                        </a:rPr>
                        <a:t>1046,3</a:t>
                      </a:r>
                      <a:endParaRPr lang="ru-RU" sz="15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baseline="0" dirty="0" smtClean="0">
                          <a:solidFill>
                            <a:schemeClr val="tx2"/>
                          </a:solidFill>
                        </a:rPr>
                        <a:t>1046,3</a:t>
                      </a:r>
                      <a:endParaRPr lang="ru-RU" sz="15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42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74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 по программе «Развитие здравоохранения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274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3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baseline="0" dirty="0" smtClean="0">
                          <a:solidFill>
                            <a:schemeClr val="tx2"/>
                          </a:solidFill>
                        </a:rPr>
                        <a:t>1046,3</a:t>
                      </a:r>
                      <a:endParaRPr lang="ru-RU" sz="15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baseline="0" dirty="0" smtClean="0">
                          <a:solidFill>
                            <a:schemeClr val="tx2"/>
                          </a:solidFill>
                        </a:rPr>
                        <a:t>1046,3</a:t>
                      </a:r>
                      <a:endParaRPr lang="ru-RU" sz="15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baseline="0" dirty="0" smtClean="0">
                          <a:solidFill>
                            <a:schemeClr val="tx2"/>
                          </a:solidFill>
                        </a:rPr>
                        <a:t>1046,3</a:t>
                      </a:r>
                      <a:endParaRPr lang="ru-RU" sz="15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426531"/>
              </p:ext>
            </p:extLst>
          </p:nvPr>
        </p:nvGraphicFramePr>
        <p:xfrm>
          <a:off x="179512" y="1628800"/>
          <a:ext cx="8784976" cy="498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10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Социальная поддержка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населения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405954"/>
              </p:ext>
            </p:extLst>
          </p:nvPr>
        </p:nvGraphicFramePr>
        <p:xfrm>
          <a:off x="457200" y="1600200"/>
          <a:ext cx="8219256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sz="4500" dirty="0" smtClean="0">
                <a:solidFill>
                  <a:srgbClr val="7030A0"/>
                </a:solidFill>
              </a:rPr>
              <a:t>        </a:t>
            </a:r>
            <a:r>
              <a:rPr lang="ru-RU" sz="4500" b="1" dirty="0" smtClean="0">
                <a:solidFill>
                  <a:srgbClr val="FF0000"/>
                </a:solidFill>
              </a:rPr>
              <a:t>Социальная поддержка  </a:t>
            </a:r>
            <a:br>
              <a:rPr lang="ru-RU" sz="4500" b="1" dirty="0" smtClean="0">
                <a:solidFill>
                  <a:srgbClr val="FF0000"/>
                </a:solidFill>
              </a:rPr>
            </a:br>
            <a:r>
              <a:rPr lang="ru-RU" sz="4500" b="1" dirty="0" smtClean="0">
                <a:solidFill>
                  <a:srgbClr val="FF0000"/>
                </a:solidFill>
              </a:rPr>
              <a:t>     населения семей с детьми</a:t>
            </a:r>
            <a:endParaRPr lang="ru-RU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зящная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4225</TotalTime>
  <Words>852</Words>
  <Application>Microsoft Office PowerPoint</Application>
  <PresentationFormat>Экран (4:3)</PresentationFormat>
  <Paragraphs>260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Основные цели программы:</vt:lpstr>
      <vt:lpstr>Источники финансирования Управления социальной защиты населения Администрации Усть-Донецкого района</vt:lpstr>
      <vt:lpstr>  Структура   бюджета УСЗН Администрации Усть-Донецкого района на 2025г. </vt:lpstr>
      <vt:lpstr>Распределение бюджета по законам социальной направленности и программам</vt:lpstr>
      <vt:lpstr>Презентация PowerPoint</vt:lpstr>
      <vt:lpstr>Презентация PowerPoint</vt:lpstr>
      <vt:lpstr>     Социальная поддержка                     населения </vt:lpstr>
      <vt:lpstr>        Социальная поддержка        населения семей с детьми</vt:lpstr>
      <vt:lpstr> Размеры проиндексированных  пособий с 01.01.2024г.  </vt:lpstr>
      <vt:lpstr>Презентация PowerPoint</vt:lpstr>
      <vt:lpstr>Презентация PowerPoint</vt:lpstr>
      <vt:lpstr> Распределение средств бюджета по предоставлению государственной социальной помощи на основании социального контракта </vt:lpstr>
      <vt:lpstr>Социальное обслуживание граждан  пожилого возраста и инвалидов распределение бюджета на 2025 год и плановый период на 2026 и 2027 годов  по МБУ «ЦСО»  за счет средств областного и местного бюджетов на финансовое обеспечение муниципального задания и средств от приносящей доход деятельности</vt:lpstr>
      <vt:lpstr>       Нормативные затраты на одного          обслуживаемого по МБУ «ЦСО»</vt:lpstr>
      <vt:lpstr>Рост уровня заработной платы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О. Меркушева</dc:creator>
  <cp:lastModifiedBy>BUH-PC</cp:lastModifiedBy>
  <cp:revision>354</cp:revision>
  <cp:lastPrinted>2019-02-20T08:28:32Z</cp:lastPrinted>
  <dcterms:created xsi:type="dcterms:W3CDTF">2015-01-27T06:14:14Z</dcterms:created>
  <dcterms:modified xsi:type="dcterms:W3CDTF">2025-01-24T15:09:55Z</dcterms:modified>
</cp:coreProperties>
</file>