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314" r:id="rId2"/>
    <p:sldId id="351" r:id="rId3"/>
    <p:sldId id="345" r:id="rId4"/>
    <p:sldId id="352" r:id="rId5"/>
    <p:sldId id="333" r:id="rId6"/>
    <p:sldId id="334" r:id="rId7"/>
    <p:sldId id="335" r:id="rId8"/>
    <p:sldId id="356" r:id="rId9"/>
    <p:sldId id="358" r:id="rId10"/>
    <p:sldId id="349" r:id="rId11"/>
    <p:sldId id="360" r:id="rId12"/>
    <p:sldId id="343" r:id="rId13"/>
    <p:sldId id="361" r:id="rId14"/>
    <p:sldId id="354" r:id="rId15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CD9"/>
    <a:srgbClr val="FFB3B3"/>
    <a:srgbClr val="45AEF5"/>
    <a:srgbClr val="CCFFFF"/>
    <a:srgbClr val="FFFFAF"/>
    <a:srgbClr val="57FFA3"/>
    <a:srgbClr val="CAE8AA"/>
    <a:srgbClr val="B0DD7F"/>
    <a:srgbClr val="009644"/>
    <a:srgbClr val="A6D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2058" autoAdjust="0"/>
  </p:normalViewPr>
  <p:slideViewPr>
    <p:cSldViewPr>
      <p:cViewPr varScale="1">
        <p:scale>
          <a:sx n="81" d="100"/>
          <a:sy n="81" d="100"/>
        </p:scale>
        <p:origin x="-150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00662898214492E-2"/>
          <c:y val="4.3380009058822527E-2"/>
          <c:w val="0.68710229837040238"/>
          <c:h val="0.8483518925247621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spPr>
            <a:solidFill>
              <a:srgbClr val="FFB3B3"/>
            </a:solidFill>
            <a:ln>
              <a:solidFill>
                <a:srgbClr val="FFB3B3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5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9330.9</c:v>
                </c:pt>
                <c:pt idx="1">
                  <c:v>9758.9</c:v>
                </c:pt>
                <c:pt idx="2">
                  <c:v>9764.9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федерального бюджета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5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32499.8</c:v>
                </c:pt>
                <c:pt idx="1">
                  <c:v>29422.6</c:v>
                </c:pt>
                <c:pt idx="2">
                  <c:v>26251.9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5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254583.1</c:v>
                </c:pt>
                <c:pt idx="1">
                  <c:v>263871.3</c:v>
                </c:pt>
                <c:pt idx="2">
                  <c:v>275340.5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559360"/>
        <c:axId val="96090304"/>
        <c:axId val="109924352"/>
      </c:bar3DChart>
      <c:catAx>
        <c:axId val="100559360"/>
        <c:scaling>
          <c:orientation val="minMax"/>
        </c:scaling>
        <c:delete val="0"/>
        <c:axPos val="b"/>
        <c:majorTickMark val="out"/>
        <c:minorTickMark val="none"/>
        <c:tickLblPos val="nextTo"/>
        <c:crossAx val="96090304"/>
        <c:crosses val="autoZero"/>
        <c:auto val="1"/>
        <c:lblAlgn val="ctr"/>
        <c:lblOffset val="100"/>
        <c:noMultiLvlLbl val="0"/>
      </c:catAx>
      <c:valAx>
        <c:axId val="96090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559360"/>
        <c:crosses val="autoZero"/>
        <c:crossBetween val="between"/>
      </c:valAx>
      <c:serAx>
        <c:axId val="109924352"/>
        <c:scaling>
          <c:orientation val="minMax"/>
        </c:scaling>
        <c:delete val="1"/>
        <c:axPos val="b"/>
        <c:majorTickMark val="out"/>
        <c:minorTickMark val="none"/>
        <c:tickLblPos val="nextTo"/>
        <c:crossAx val="96090304"/>
        <c:crosses val="autoZero"/>
      </c:serAx>
    </c:plotArea>
    <c:legend>
      <c:legendPos val="r"/>
      <c:layout>
        <c:manualLayout>
          <c:xMode val="edge"/>
          <c:yMode val="edge"/>
          <c:x val="0.7214474241243104"/>
          <c:y val="0.31819327767000249"/>
          <c:w val="0.2696707282275842"/>
          <c:h val="0.3636134446599950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842177080039534E-2"/>
          <c:y val="9.1894882050142582E-2"/>
          <c:w val="0.57896297372466687"/>
          <c:h val="0.81621023589971486"/>
        </c:manualLayout>
      </c:layout>
      <c:pie3D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explosion val="25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FFB3B3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меры социальной поддержки                       177511,0 тыс. руб.</c:v>
                </c:pt>
                <c:pt idx="1">
                  <c:v>социальное обслуживание                           100996,7 тыс. руб.</c:v>
                </c:pt>
                <c:pt idx="2">
                  <c:v>содержание аппарата                                      17906,1 тыс. руб.</c:v>
                </c:pt>
                <c:pt idx="3">
                  <c:v>296413,8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</c:v>
                </c:pt>
                <c:pt idx="1">
                  <c:v>34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9957302939749333"/>
          <c:y val="0.22502844801756033"/>
          <c:w val="0.2913823915101551"/>
          <c:h val="0.57132098958701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2024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9453482855274735"/>
          <c:y val="0.15964558310064267"/>
          <c:w val="0.54544007860693078"/>
          <c:h val="0.740198523503495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ветераны труда</c:v>
                </c:pt>
                <c:pt idx="1">
                  <c:v>ветераны труда Ростовской области</c:v>
                </c:pt>
                <c:pt idx="2">
                  <c:v>труженики тыла</c:v>
                </c:pt>
                <c:pt idx="3">
                  <c:v>пострадавшие от политических репрессий</c:v>
                </c:pt>
                <c:pt idx="4">
                  <c:v>погребение неработающим гражданам</c:v>
                </c:pt>
                <c:pt idx="5">
                  <c:v>получатели жилищных субсидий</c:v>
                </c:pt>
                <c:pt idx="6">
                  <c:v>сельские специалисты</c:v>
                </c:pt>
                <c:pt idx="7">
                  <c:v>федеральные льготники</c:v>
                </c:pt>
                <c:pt idx="8">
                  <c:v>доноры</c:v>
                </c:pt>
                <c:pt idx="9">
                  <c:v>пенсия за выслугу лет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21069.599999999999</c:v>
                </c:pt>
                <c:pt idx="1">
                  <c:v>7193.4</c:v>
                </c:pt>
                <c:pt idx="2">
                  <c:v>144.4</c:v>
                </c:pt>
                <c:pt idx="3">
                  <c:v>358.2</c:v>
                </c:pt>
                <c:pt idx="4">
                  <c:v>344.6</c:v>
                </c:pt>
                <c:pt idx="5">
                  <c:v>10090.799999999999</c:v>
                </c:pt>
                <c:pt idx="6">
                  <c:v>59168.5</c:v>
                </c:pt>
                <c:pt idx="7">
                  <c:v>12398.7</c:v>
                </c:pt>
                <c:pt idx="8">
                  <c:v>618.1</c:v>
                </c:pt>
                <c:pt idx="9">
                  <c:v>5500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l"/>
      <c:layout>
        <c:manualLayout>
          <c:xMode val="edge"/>
          <c:yMode val="edge"/>
          <c:x val="8.9570260228641601E-3"/>
          <c:y val="5.8560263543238768E-2"/>
          <c:w val="0.49884200025133818"/>
          <c:h val="0.9414397364567612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выплата на детей из многодетных семей</c:v>
                </c:pt>
                <c:pt idx="1">
                  <c:v>ежемесячное пособие на ребенка</c:v>
                </c:pt>
                <c:pt idx="2">
                  <c:v>выплата на детей 1-2 года жизни</c:v>
                </c:pt>
                <c:pt idx="3">
                  <c:v>региональный материнский капитал</c:v>
                </c:pt>
                <c:pt idx="4">
                  <c:v>выплата на полноценное питание</c:v>
                </c:pt>
                <c:pt idx="5">
                  <c:v>оздоровление детей</c:v>
                </c:pt>
                <c:pt idx="6">
                  <c:v>денежная выплата на 3-го ребенка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4933.7</c:v>
                </c:pt>
                <c:pt idx="1">
                  <c:v>10968.5</c:v>
                </c:pt>
                <c:pt idx="2">
                  <c:v>1972.2</c:v>
                </c:pt>
                <c:pt idx="3">
                  <c:v>3337.4</c:v>
                </c:pt>
                <c:pt idx="4">
                  <c:v>947.6</c:v>
                </c:pt>
                <c:pt idx="5">
                  <c:v>9024.1</c:v>
                </c:pt>
                <c:pt idx="6">
                  <c:v>7819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754119837610615"/>
          <c:y val="0.14293359163437905"/>
          <c:w val="0.32318788951214078"/>
          <c:h val="0.857066408365620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625256352897725"/>
          <c:y val="0.25319489217777802"/>
          <c:w val="0.80568192257217852"/>
          <c:h val="0.602732037401574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размер материнского капитала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  <c:pt idx="4">
                  <c:v>2024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121287</c:v>
                </c:pt>
                <c:pt idx="1">
                  <c:v>125775</c:v>
                </c:pt>
                <c:pt idx="2">
                  <c:v>130806</c:v>
                </c:pt>
                <c:pt idx="3">
                  <c:v>138001</c:v>
                </c:pt>
                <c:pt idx="4">
                  <c:v>144212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26241280"/>
        <c:axId val="124091136"/>
        <c:axId val="0"/>
      </c:bar3DChart>
      <c:catAx>
        <c:axId val="126241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4091136"/>
        <c:crosses val="autoZero"/>
        <c:auto val="1"/>
        <c:lblAlgn val="ctr"/>
        <c:lblOffset val="100"/>
        <c:noMultiLvlLbl val="0"/>
      </c:catAx>
      <c:valAx>
        <c:axId val="124091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126241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782522662647094"/>
          <c:y val="0.10126888940190862"/>
          <c:w val="0.29967203343772614"/>
          <c:h val="0.12983475510879575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327-4006-BE20-C30AC04903EC}"/>
              </c:ext>
            </c:extLst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98377.600000000006</c:v>
                </c:pt>
                <c:pt idx="1">
                  <c:v>104248.5</c:v>
                </c:pt>
                <c:pt idx="2">
                  <c:v>110252.8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327-4006-BE20-C30AC04903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2619.1</c:v>
                </c:pt>
                <c:pt idx="1">
                  <c:v>2620.3000000000002</c:v>
                </c:pt>
                <c:pt idx="2">
                  <c:v>2626.3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327-4006-BE20-C30AC04903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5206400"/>
        <c:axId val="135119424"/>
        <c:axId val="0"/>
      </c:bar3DChart>
      <c:catAx>
        <c:axId val="135206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5119424"/>
        <c:crosses val="autoZero"/>
        <c:auto val="1"/>
        <c:lblAlgn val="ctr"/>
        <c:lblOffset val="100"/>
        <c:noMultiLvlLbl val="0"/>
      </c:catAx>
      <c:valAx>
        <c:axId val="135119424"/>
        <c:scaling>
          <c:orientation val="minMax"/>
          <c:max val="100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35206400"/>
        <c:crosses val="autoZero"/>
        <c:crossBetween val="between"/>
        <c:majorUnit val="50000"/>
      </c:valAx>
    </c:plotArea>
    <c:legend>
      <c:legendPos val="r"/>
      <c:layout/>
      <c:overlay val="0"/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предоставление социального обслуживания в стационарной форме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32717.09</c:v>
                </c:pt>
                <c:pt idx="1">
                  <c:v>34446.800000000003</c:v>
                </c:pt>
                <c:pt idx="2">
                  <c:v>36189.1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предоставление социального обслуживания в форме на дому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10424.91</c:v>
                </c:pt>
                <c:pt idx="1">
                  <c:v>11060.25</c:v>
                </c:pt>
                <c:pt idx="2">
                  <c:v>11696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344064"/>
        <c:axId val="135121728"/>
        <c:axId val="0"/>
      </c:bar3DChart>
      <c:catAx>
        <c:axId val="128344064"/>
        <c:scaling>
          <c:orientation val="minMax"/>
        </c:scaling>
        <c:delete val="0"/>
        <c:axPos val="b"/>
        <c:majorTickMark val="out"/>
        <c:minorTickMark val="none"/>
        <c:tickLblPos val="nextTo"/>
        <c:crossAx val="135121728"/>
        <c:crosses val="autoZero"/>
        <c:auto val="1"/>
        <c:lblAlgn val="ctr"/>
        <c:lblOffset val="100"/>
        <c:noMultiLvlLbl val="0"/>
      </c:catAx>
      <c:valAx>
        <c:axId val="135121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344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9745185007933589E-2"/>
                  <c:y val="0.201413919252527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31126.7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5222895461757397E-3"/>
                  <c:y val="0.174809811697732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35569.300000000003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223355524599872E-3"/>
                  <c:y val="0.168974567976610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38663.800000000003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2024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0445790923515627E-3"/>
                  <c:y val="0.154164585434235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42452.9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2025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222895461758637E-3"/>
                  <c:y val="0.122760867405225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45339.6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2026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611447730878906E-2"/>
                  <c:y val="7.4227501221763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48241.4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8"/>
        <c:gapDepth val="110"/>
        <c:shape val="cylinder"/>
        <c:axId val="128354304"/>
        <c:axId val="135124608"/>
        <c:axId val="0"/>
      </c:bar3DChart>
      <c:catAx>
        <c:axId val="12835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5124608"/>
        <c:crosses val="autoZero"/>
        <c:auto val="1"/>
        <c:lblAlgn val="ctr"/>
        <c:lblOffset val="100"/>
        <c:noMultiLvlLbl val="0"/>
      </c:catAx>
      <c:valAx>
        <c:axId val="1351246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83543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5390409860748455E-2"/>
          <c:y val="0.93245276321489035"/>
          <c:w val="0.85661760516637753"/>
          <c:h val="5.5087281380676478E-2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742A63-D652-4A5E-ADF4-C2D0DF505B21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849B62-C48C-4C03-A485-29430CB4B7CB}">
      <dgm:prSet/>
      <dgm:spPr>
        <a:solidFill>
          <a:schemeClr val="accent3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2024г</a:t>
          </a:r>
          <a:r>
            <a:rPr lang="ru-RU" dirty="0" smtClean="0"/>
            <a:t>.</a:t>
          </a:r>
          <a:endParaRPr lang="ru-RU" dirty="0"/>
        </a:p>
      </dgm:t>
    </dgm:pt>
    <dgm:pt modelId="{BAC1520E-909D-464A-B1FC-8A0D3E836025}" type="parTrans" cxnId="{663380BC-0F88-4927-B3F2-2787F9435DB2}">
      <dgm:prSet/>
      <dgm:spPr/>
      <dgm:t>
        <a:bodyPr/>
        <a:lstStyle/>
        <a:p>
          <a:endParaRPr lang="ru-RU"/>
        </a:p>
      </dgm:t>
    </dgm:pt>
    <dgm:pt modelId="{49D346DF-5FC3-4731-91EA-26EF26C88897}" type="sibTrans" cxnId="{663380BC-0F88-4927-B3F2-2787F9435DB2}">
      <dgm:prSet/>
      <dgm:spPr/>
      <dgm:t>
        <a:bodyPr/>
        <a:lstStyle/>
        <a:p>
          <a:endParaRPr lang="ru-RU"/>
        </a:p>
      </dgm:t>
    </dgm:pt>
    <dgm:pt modelId="{35B3FBB7-04C2-4070-9237-16C812BDAE21}">
      <dgm:prSet/>
      <dgm:spPr>
        <a:solidFill>
          <a:schemeClr val="accent3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2025г</a:t>
          </a:r>
          <a:r>
            <a:rPr lang="ru-RU" dirty="0" smtClean="0">
              <a:solidFill>
                <a:schemeClr val="tx1"/>
              </a:solidFill>
            </a:rPr>
            <a:t>.</a:t>
          </a:r>
          <a:endParaRPr lang="ru-RU" dirty="0">
            <a:solidFill>
              <a:schemeClr val="tx1"/>
            </a:solidFill>
          </a:endParaRPr>
        </a:p>
      </dgm:t>
    </dgm:pt>
    <dgm:pt modelId="{E3C2032B-5485-4695-8C4D-79568C388BF6}" type="parTrans" cxnId="{9E9DA001-1F58-45C4-B68B-6E439E310BCC}">
      <dgm:prSet/>
      <dgm:spPr/>
      <dgm:t>
        <a:bodyPr/>
        <a:lstStyle/>
        <a:p>
          <a:endParaRPr lang="ru-RU"/>
        </a:p>
      </dgm:t>
    </dgm:pt>
    <dgm:pt modelId="{DE7DCADA-73B2-49A0-8B32-CD9DC6FC5079}" type="sibTrans" cxnId="{9E9DA001-1F58-45C4-B68B-6E439E310BCC}">
      <dgm:prSet/>
      <dgm:spPr/>
      <dgm:t>
        <a:bodyPr/>
        <a:lstStyle/>
        <a:p>
          <a:endParaRPr lang="ru-RU"/>
        </a:p>
      </dgm:t>
    </dgm:pt>
    <dgm:pt modelId="{9C2125B6-3CB2-4132-A13E-5BDCBEE14B9B}">
      <dgm:prSet/>
      <dgm:spPr>
        <a:solidFill>
          <a:schemeClr val="accent3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2026г</a:t>
          </a:r>
          <a:r>
            <a:rPr lang="ru-RU" dirty="0" smtClean="0">
              <a:solidFill>
                <a:schemeClr val="tx1"/>
              </a:solidFill>
            </a:rPr>
            <a:t>.</a:t>
          </a:r>
          <a:endParaRPr lang="ru-RU" dirty="0">
            <a:solidFill>
              <a:schemeClr val="tx1"/>
            </a:solidFill>
          </a:endParaRPr>
        </a:p>
      </dgm:t>
    </dgm:pt>
    <dgm:pt modelId="{E135EE28-191A-4255-9EA1-935190635590}" type="parTrans" cxnId="{85B54935-3DDE-4EE0-B114-914EC8AD19CA}">
      <dgm:prSet/>
      <dgm:spPr/>
      <dgm:t>
        <a:bodyPr/>
        <a:lstStyle/>
        <a:p>
          <a:endParaRPr lang="ru-RU"/>
        </a:p>
      </dgm:t>
    </dgm:pt>
    <dgm:pt modelId="{6ACA78DE-2871-4F5F-94AE-4E7F85A0B72F}" type="sibTrans" cxnId="{85B54935-3DDE-4EE0-B114-914EC8AD19CA}">
      <dgm:prSet/>
      <dgm:spPr/>
      <dgm:t>
        <a:bodyPr/>
        <a:lstStyle/>
        <a:p>
          <a:endParaRPr lang="ru-RU"/>
        </a:p>
      </dgm:t>
    </dgm:pt>
    <dgm:pt modelId="{602A5EB4-1EA3-455E-8CCF-65A6498F33A2}" type="pres">
      <dgm:prSet presAssocID="{07742A63-D652-4A5E-ADF4-C2D0DF505B2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B040D43-5631-4CAB-B63D-7B9424559DE9}" type="pres">
      <dgm:prSet presAssocID="{6C849B62-C48C-4C03-A485-29430CB4B7CB}" presName="posSpace" presStyleCnt="0"/>
      <dgm:spPr/>
    </dgm:pt>
    <dgm:pt modelId="{787C1FA2-270E-488A-9D2D-8060F8D489A7}" type="pres">
      <dgm:prSet presAssocID="{6C849B62-C48C-4C03-A485-29430CB4B7CB}" presName="vertFlow" presStyleCnt="0"/>
      <dgm:spPr/>
    </dgm:pt>
    <dgm:pt modelId="{5389F9EE-CE05-4C6C-A2AF-1F10A6DA6D1C}" type="pres">
      <dgm:prSet presAssocID="{6C849B62-C48C-4C03-A485-29430CB4B7CB}" presName="topSpace" presStyleCnt="0"/>
      <dgm:spPr/>
    </dgm:pt>
    <dgm:pt modelId="{2925016B-1F72-422D-BFBC-8FA0BB01A267}" type="pres">
      <dgm:prSet presAssocID="{6C849B62-C48C-4C03-A485-29430CB4B7CB}" presName="firstComp" presStyleCnt="0"/>
      <dgm:spPr/>
    </dgm:pt>
    <dgm:pt modelId="{06C1BDE1-8A46-47E4-A2F6-D357794C47B9}" type="pres">
      <dgm:prSet presAssocID="{6C849B62-C48C-4C03-A485-29430CB4B7CB}" presName="firstChild" presStyleLbl="bgAccFollowNode1" presStyleIdx="0" presStyleCnt="3" custAng="11846005" custFlipVert="1" custFlipHor="1" custScaleX="9906" custScaleY="3521" custLinFactNeighborX="62058" custLinFactNeighborY="5418"/>
      <dgm:spPr>
        <a:noFill/>
        <a:ln>
          <a:noFill/>
        </a:ln>
      </dgm:spPr>
      <dgm:t>
        <a:bodyPr/>
        <a:lstStyle/>
        <a:p>
          <a:endParaRPr lang="ru-RU"/>
        </a:p>
      </dgm:t>
    </dgm:pt>
    <dgm:pt modelId="{78575185-2064-4656-BFC1-D05E1C1E5CF8}" type="pres">
      <dgm:prSet presAssocID="{6C849B62-C48C-4C03-A485-29430CB4B7CB}" presName="firstChildTx" presStyleLbl="bgAccFollowNode1" presStyleIdx="0" presStyleCnt="3">
        <dgm:presLayoutVars>
          <dgm:bulletEnabled val="1"/>
        </dgm:presLayoutVars>
      </dgm:prSet>
      <dgm:spPr/>
    </dgm:pt>
    <dgm:pt modelId="{B033E1F2-F951-4B1C-A841-E4F64D288864}" type="pres">
      <dgm:prSet presAssocID="{6C849B62-C48C-4C03-A485-29430CB4B7CB}" presName="negSpace" presStyleCnt="0"/>
      <dgm:spPr/>
    </dgm:pt>
    <dgm:pt modelId="{C261844B-5CA8-4EB9-88EA-82415B5D4263}" type="pres">
      <dgm:prSet presAssocID="{6C849B62-C48C-4C03-A485-29430CB4B7CB}" presName="circle" presStyleLbl="node1" presStyleIdx="0" presStyleCnt="3" custScaleX="58742" custScaleY="58742" custLinFactNeighborX="-1992" custLinFactNeighborY="20615"/>
      <dgm:spPr/>
      <dgm:t>
        <a:bodyPr/>
        <a:lstStyle/>
        <a:p>
          <a:endParaRPr lang="ru-RU"/>
        </a:p>
      </dgm:t>
    </dgm:pt>
    <dgm:pt modelId="{803F5EAE-5306-47CE-8141-6D4EC8B9BBE2}" type="pres">
      <dgm:prSet presAssocID="{49D346DF-5FC3-4731-91EA-26EF26C88897}" presName="transSpace" presStyleCnt="0"/>
      <dgm:spPr/>
    </dgm:pt>
    <dgm:pt modelId="{84AE308E-1695-4E5E-8895-68C3D71E8286}" type="pres">
      <dgm:prSet presAssocID="{35B3FBB7-04C2-4070-9237-16C812BDAE21}" presName="posSpace" presStyleCnt="0"/>
      <dgm:spPr/>
    </dgm:pt>
    <dgm:pt modelId="{1F7FA095-C5DC-4324-8F87-137C683B4536}" type="pres">
      <dgm:prSet presAssocID="{35B3FBB7-04C2-4070-9237-16C812BDAE21}" presName="vertFlow" presStyleCnt="0"/>
      <dgm:spPr/>
    </dgm:pt>
    <dgm:pt modelId="{B49B9992-B2C4-4CC5-9DB3-684F05F25403}" type="pres">
      <dgm:prSet presAssocID="{35B3FBB7-04C2-4070-9237-16C812BDAE21}" presName="topSpace" presStyleCnt="0"/>
      <dgm:spPr/>
    </dgm:pt>
    <dgm:pt modelId="{8D0B4A14-4E36-40F1-833B-583A9C25E56D}" type="pres">
      <dgm:prSet presAssocID="{35B3FBB7-04C2-4070-9237-16C812BDAE21}" presName="firstComp" presStyleCnt="0"/>
      <dgm:spPr/>
    </dgm:pt>
    <dgm:pt modelId="{73C65696-EF48-40DD-BE59-66B8AB215AB9}" type="pres">
      <dgm:prSet presAssocID="{35B3FBB7-04C2-4070-9237-16C812BDAE21}" presName="firstChild" presStyleLbl="bgAccFollowNode1" presStyleIdx="1" presStyleCnt="3"/>
      <dgm:spPr>
        <a:noFill/>
        <a:ln>
          <a:noFill/>
        </a:ln>
      </dgm:spPr>
      <dgm:t>
        <a:bodyPr/>
        <a:lstStyle/>
        <a:p>
          <a:endParaRPr lang="ru-RU"/>
        </a:p>
      </dgm:t>
    </dgm:pt>
    <dgm:pt modelId="{930466AF-F5C3-423D-A79B-DE8EAD63B829}" type="pres">
      <dgm:prSet presAssocID="{35B3FBB7-04C2-4070-9237-16C812BDAE21}" presName="firstChildTx" presStyleLbl="bgAccFollowNode1" presStyleIdx="1" presStyleCnt="3">
        <dgm:presLayoutVars>
          <dgm:bulletEnabled val="1"/>
        </dgm:presLayoutVars>
      </dgm:prSet>
      <dgm:spPr/>
    </dgm:pt>
    <dgm:pt modelId="{FD993D96-04E9-41B6-93B8-F0FF08C9614B}" type="pres">
      <dgm:prSet presAssocID="{35B3FBB7-04C2-4070-9237-16C812BDAE21}" presName="negSpace" presStyleCnt="0"/>
      <dgm:spPr/>
    </dgm:pt>
    <dgm:pt modelId="{DB82B570-7B7B-4AA8-BAC0-1A6E3CE75247}" type="pres">
      <dgm:prSet presAssocID="{35B3FBB7-04C2-4070-9237-16C812BDAE21}" presName="circle" presStyleLbl="node1" presStyleIdx="1" presStyleCnt="3" custScaleX="60006" custScaleY="60006" custLinFactX="-60213" custLinFactNeighborX="-100000" custLinFactNeighborY="99513"/>
      <dgm:spPr/>
      <dgm:t>
        <a:bodyPr/>
        <a:lstStyle/>
        <a:p>
          <a:endParaRPr lang="ru-RU"/>
        </a:p>
      </dgm:t>
    </dgm:pt>
    <dgm:pt modelId="{BE95DD6A-FF82-4A46-823B-EA7C36D2BF3C}" type="pres">
      <dgm:prSet presAssocID="{DE7DCADA-73B2-49A0-8B32-CD9DC6FC5079}" presName="transSpace" presStyleCnt="0"/>
      <dgm:spPr/>
    </dgm:pt>
    <dgm:pt modelId="{74DC86E2-5D06-43AA-B78D-FB712E336013}" type="pres">
      <dgm:prSet presAssocID="{9C2125B6-3CB2-4132-A13E-5BDCBEE14B9B}" presName="posSpace" presStyleCnt="0"/>
      <dgm:spPr/>
    </dgm:pt>
    <dgm:pt modelId="{ACE48E98-9EB6-42ED-80AE-2CE3DC59954B}" type="pres">
      <dgm:prSet presAssocID="{9C2125B6-3CB2-4132-A13E-5BDCBEE14B9B}" presName="vertFlow" presStyleCnt="0"/>
      <dgm:spPr/>
    </dgm:pt>
    <dgm:pt modelId="{0FAF916D-0134-4F58-9BCD-A8DBFDF72CA3}" type="pres">
      <dgm:prSet presAssocID="{9C2125B6-3CB2-4132-A13E-5BDCBEE14B9B}" presName="topSpace" presStyleCnt="0"/>
      <dgm:spPr/>
    </dgm:pt>
    <dgm:pt modelId="{0197E990-EBD6-45FC-A516-E1963552A67C}" type="pres">
      <dgm:prSet presAssocID="{9C2125B6-3CB2-4132-A13E-5BDCBEE14B9B}" presName="firstComp" presStyleCnt="0"/>
      <dgm:spPr/>
    </dgm:pt>
    <dgm:pt modelId="{DF7579EE-352E-4412-A74D-04EA2C067936}" type="pres">
      <dgm:prSet presAssocID="{9C2125B6-3CB2-4132-A13E-5BDCBEE14B9B}" presName="firstChild" presStyleLbl="bgAccFollowNode1" presStyleIdx="2" presStyleCnt="3"/>
      <dgm:spPr>
        <a:noFill/>
        <a:ln>
          <a:noFill/>
        </a:ln>
      </dgm:spPr>
      <dgm:t>
        <a:bodyPr/>
        <a:lstStyle/>
        <a:p>
          <a:endParaRPr lang="ru-RU"/>
        </a:p>
      </dgm:t>
    </dgm:pt>
    <dgm:pt modelId="{1C578707-7A9E-4E0A-B8C3-397422D521C9}" type="pres">
      <dgm:prSet presAssocID="{9C2125B6-3CB2-4132-A13E-5BDCBEE14B9B}" presName="firstChildTx" presStyleLbl="bgAccFollowNode1" presStyleIdx="2" presStyleCnt="3">
        <dgm:presLayoutVars>
          <dgm:bulletEnabled val="1"/>
        </dgm:presLayoutVars>
      </dgm:prSet>
      <dgm:spPr/>
    </dgm:pt>
    <dgm:pt modelId="{3964EED9-B691-45A4-90F7-53158CE49F97}" type="pres">
      <dgm:prSet presAssocID="{9C2125B6-3CB2-4132-A13E-5BDCBEE14B9B}" presName="negSpace" presStyleCnt="0"/>
      <dgm:spPr/>
    </dgm:pt>
    <dgm:pt modelId="{98C2CA79-0C90-4D5B-8938-06998DCE432C}" type="pres">
      <dgm:prSet presAssocID="{9C2125B6-3CB2-4132-A13E-5BDCBEE14B9B}" presName="circle" presStyleLbl="node1" presStyleIdx="2" presStyleCnt="3" custScaleX="60006" custScaleY="60006" custLinFactX="-100000" custLinFactY="79949" custLinFactNeighborX="-139226" custLinFactNeighborY="100000"/>
      <dgm:spPr/>
      <dgm:t>
        <a:bodyPr/>
        <a:lstStyle/>
        <a:p>
          <a:endParaRPr lang="ru-RU"/>
        </a:p>
      </dgm:t>
    </dgm:pt>
  </dgm:ptLst>
  <dgm:cxnLst>
    <dgm:cxn modelId="{663380BC-0F88-4927-B3F2-2787F9435DB2}" srcId="{07742A63-D652-4A5E-ADF4-C2D0DF505B21}" destId="{6C849B62-C48C-4C03-A485-29430CB4B7CB}" srcOrd="0" destOrd="0" parTransId="{BAC1520E-909D-464A-B1FC-8A0D3E836025}" sibTransId="{49D346DF-5FC3-4731-91EA-26EF26C88897}"/>
    <dgm:cxn modelId="{4CB89C48-D7D0-411D-971A-E8FC54BD81EA}" type="presOf" srcId="{07742A63-D652-4A5E-ADF4-C2D0DF505B21}" destId="{602A5EB4-1EA3-455E-8CCF-65A6498F33A2}" srcOrd="0" destOrd="0" presId="urn:microsoft.com/office/officeart/2005/8/layout/hList9"/>
    <dgm:cxn modelId="{9E9DA001-1F58-45C4-B68B-6E439E310BCC}" srcId="{07742A63-D652-4A5E-ADF4-C2D0DF505B21}" destId="{35B3FBB7-04C2-4070-9237-16C812BDAE21}" srcOrd="1" destOrd="0" parTransId="{E3C2032B-5485-4695-8C4D-79568C388BF6}" sibTransId="{DE7DCADA-73B2-49A0-8B32-CD9DC6FC5079}"/>
    <dgm:cxn modelId="{AFF347AF-AA5D-4948-996C-634BC29170D3}" type="presOf" srcId="{6C849B62-C48C-4C03-A485-29430CB4B7CB}" destId="{C261844B-5CA8-4EB9-88EA-82415B5D4263}" srcOrd="0" destOrd="0" presId="urn:microsoft.com/office/officeart/2005/8/layout/hList9"/>
    <dgm:cxn modelId="{85B54935-3DDE-4EE0-B114-914EC8AD19CA}" srcId="{07742A63-D652-4A5E-ADF4-C2D0DF505B21}" destId="{9C2125B6-3CB2-4132-A13E-5BDCBEE14B9B}" srcOrd="2" destOrd="0" parTransId="{E135EE28-191A-4255-9EA1-935190635590}" sibTransId="{6ACA78DE-2871-4F5F-94AE-4E7F85A0B72F}"/>
    <dgm:cxn modelId="{28CC6357-4037-4456-807A-7EBEC373436E}" type="presOf" srcId="{35B3FBB7-04C2-4070-9237-16C812BDAE21}" destId="{DB82B570-7B7B-4AA8-BAC0-1A6E3CE75247}" srcOrd="0" destOrd="0" presId="urn:microsoft.com/office/officeart/2005/8/layout/hList9"/>
    <dgm:cxn modelId="{3B9D74A0-E5CD-4CA8-ADF1-CED30752CF4A}" type="presOf" srcId="{9C2125B6-3CB2-4132-A13E-5BDCBEE14B9B}" destId="{98C2CA79-0C90-4D5B-8938-06998DCE432C}" srcOrd="0" destOrd="0" presId="urn:microsoft.com/office/officeart/2005/8/layout/hList9"/>
    <dgm:cxn modelId="{ED883CA2-D5AD-4E5B-A935-A772ACFDA34E}" type="presParOf" srcId="{602A5EB4-1EA3-455E-8CCF-65A6498F33A2}" destId="{5B040D43-5631-4CAB-B63D-7B9424559DE9}" srcOrd="0" destOrd="0" presId="urn:microsoft.com/office/officeart/2005/8/layout/hList9"/>
    <dgm:cxn modelId="{A13AD4FC-371E-47BE-BF14-5BAA72233D6A}" type="presParOf" srcId="{602A5EB4-1EA3-455E-8CCF-65A6498F33A2}" destId="{787C1FA2-270E-488A-9D2D-8060F8D489A7}" srcOrd="1" destOrd="0" presId="urn:microsoft.com/office/officeart/2005/8/layout/hList9"/>
    <dgm:cxn modelId="{8F753D4B-A407-44DC-9100-32B211B3BD9C}" type="presParOf" srcId="{787C1FA2-270E-488A-9D2D-8060F8D489A7}" destId="{5389F9EE-CE05-4C6C-A2AF-1F10A6DA6D1C}" srcOrd="0" destOrd="0" presId="urn:microsoft.com/office/officeart/2005/8/layout/hList9"/>
    <dgm:cxn modelId="{E2644979-BDFC-49CC-88ED-F0913F22ED29}" type="presParOf" srcId="{787C1FA2-270E-488A-9D2D-8060F8D489A7}" destId="{2925016B-1F72-422D-BFBC-8FA0BB01A267}" srcOrd="1" destOrd="0" presId="urn:microsoft.com/office/officeart/2005/8/layout/hList9"/>
    <dgm:cxn modelId="{3D3B1799-3B02-440F-AB3E-BC5EC956A86C}" type="presParOf" srcId="{2925016B-1F72-422D-BFBC-8FA0BB01A267}" destId="{06C1BDE1-8A46-47E4-A2F6-D357794C47B9}" srcOrd="0" destOrd="0" presId="urn:microsoft.com/office/officeart/2005/8/layout/hList9"/>
    <dgm:cxn modelId="{6D8CC9A3-4CAA-4C8B-87B1-0B0AA466BA4D}" type="presParOf" srcId="{2925016B-1F72-422D-BFBC-8FA0BB01A267}" destId="{78575185-2064-4656-BFC1-D05E1C1E5CF8}" srcOrd="1" destOrd="0" presId="urn:microsoft.com/office/officeart/2005/8/layout/hList9"/>
    <dgm:cxn modelId="{3F2F69C3-D4E2-4EDD-A1C8-DD0694096350}" type="presParOf" srcId="{602A5EB4-1EA3-455E-8CCF-65A6498F33A2}" destId="{B033E1F2-F951-4B1C-A841-E4F64D288864}" srcOrd="2" destOrd="0" presId="urn:microsoft.com/office/officeart/2005/8/layout/hList9"/>
    <dgm:cxn modelId="{72453890-E537-49E1-A2FE-4FE666742309}" type="presParOf" srcId="{602A5EB4-1EA3-455E-8CCF-65A6498F33A2}" destId="{C261844B-5CA8-4EB9-88EA-82415B5D4263}" srcOrd="3" destOrd="0" presId="urn:microsoft.com/office/officeart/2005/8/layout/hList9"/>
    <dgm:cxn modelId="{28DFDA71-4C0C-4FE3-B794-2D25246DD590}" type="presParOf" srcId="{602A5EB4-1EA3-455E-8CCF-65A6498F33A2}" destId="{803F5EAE-5306-47CE-8141-6D4EC8B9BBE2}" srcOrd="4" destOrd="0" presId="urn:microsoft.com/office/officeart/2005/8/layout/hList9"/>
    <dgm:cxn modelId="{CA5E451A-1064-4C43-A9B5-C64C0282CC8E}" type="presParOf" srcId="{602A5EB4-1EA3-455E-8CCF-65A6498F33A2}" destId="{84AE308E-1695-4E5E-8895-68C3D71E8286}" srcOrd="5" destOrd="0" presId="urn:microsoft.com/office/officeart/2005/8/layout/hList9"/>
    <dgm:cxn modelId="{48D4BA87-9B8E-4977-83EB-5A98DBF612DC}" type="presParOf" srcId="{602A5EB4-1EA3-455E-8CCF-65A6498F33A2}" destId="{1F7FA095-C5DC-4324-8F87-137C683B4536}" srcOrd="6" destOrd="0" presId="urn:microsoft.com/office/officeart/2005/8/layout/hList9"/>
    <dgm:cxn modelId="{081748D0-9CEA-41E7-A28D-6C6539AD5646}" type="presParOf" srcId="{1F7FA095-C5DC-4324-8F87-137C683B4536}" destId="{B49B9992-B2C4-4CC5-9DB3-684F05F25403}" srcOrd="0" destOrd="0" presId="urn:microsoft.com/office/officeart/2005/8/layout/hList9"/>
    <dgm:cxn modelId="{21D1F32F-4302-4AA5-BEC5-8C1A5EF29B48}" type="presParOf" srcId="{1F7FA095-C5DC-4324-8F87-137C683B4536}" destId="{8D0B4A14-4E36-40F1-833B-583A9C25E56D}" srcOrd="1" destOrd="0" presId="urn:microsoft.com/office/officeart/2005/8/layout/hList9"/>
    <dgm:cxn modelId="{8F402236-1D6D-4CC2-8F23-14686C4068F8}" type="presParOf" srcId="{8D0B4A14-4E36-40F1-833B-583A9C25E56D}" destId="{73C65696-EF48-40DD-BE59-66B8AB215AB9}" srcOrd="0" destOrd="0" presId="urn:microsoft.com/office/officeart/2005/8/layout/hList9"/>
    <dgm:cxn modelId="{F45FBC31-AD76-4C6B-ADF2-A72EE1137A4C}" type="presParOf" srcId="{8D0B4A14-4E36-40F1-833B-583A9C25E56D}" destId="{930466AF-F5C3-423D-A79B-DE8EAD63B829}" srcOrd="1" destOrd="0" presId="urn:microsoft.com/office/officeart/2005/8/layout/hList9"/>
    <dgm:cxn modelId="{39D447B0-F7F4-473C-A7BD-BA53D2769D58}" type="presParOf" srcId="{602A5EB4-1EA3-455E-8CCF-65A6498F33A2}" destId="{FD993D96-04E9-41B6-93B8-F0FF08C9614B}" srcOrd="7" destOrd="0" presId="urn:microsoft.com/office/officeart/2005/8/layout/hList9"/>
    <dgm:cxn modelId="{A4A43F79-ACD1-430F-825C-02B2D5DFACBB}" type="presParOf" srcId="{602A5EB4-1EA3-455E-8CCF-65A6498F33A2}" destId="{DB82B570-7B7B-4AA8-BAC0-1A6E3CE75247}" srcOrd="8" destOrd="0" presId="urn:microsoft.com/office/officeart/2005/8/layout/hList9"/>
    <dgm:cxn modelId="{692727E2-782E-4F4E-BA6F-5C618AAFA122}" type="presParOf" srcId="{602A5EB4-1EA3-455E-8CCF-65A6498F33A2}" destId="{BE95DD6A-FF82-4A46-823B-EA7C36D2BF3C}" srcOrd="9" destOrd="0" presId="urn:microsoft.com/office/officeart/2005/8/layout/hList9"/>
    <dgm:cxn modelId="{8648F74C-7575-48A4-8082-36BA60BE5B3E}" type="presParOf" srcId="{602A5EB4-1EA3-455E-8CCF-65A6498F33A2}" destId="{74DC86E2-5D06-43AA-B78D-FB712E336013}" srcOrd="10" destOrd="0" presId="urn:microsoft.com/office/officeart/2005/8/layout/hList9"/>
    <dgm:cxn modelId="{8CB2FEB0-EF0D-441F-8065-68E7830E282C}" type="presParOf" srcId="{602A5EB4-1EA3-455E-8CCF-65A6498F33A2}" destId="{ACE48E98-9EB6-42ED-80AE-2CE3DC59954B}" srcOrd="11" destOrd="0" presId="urn:microsoft.com/office/officeart/2005/8/layout/hList9"/>
    <dgm:cxn modelId="{293741FF-51F1-44A0-9F88-5DC833F50715}" type="presParOf" srcId="{ACE48E98-9EB6-42ED-80AE-2CE3DC59954B}" destId="{0FAF916D-0134-4F58-9BCD-A8DBFDF72CA3}" srcOrd="0" destOrd="0" presId="urn:microsoft.com/office/officeart/2005/8/layout/hList9"/>
    <dgm:cxn modelId="{8F5821A1-DE46-495F-957A-CFF813F0B937}" type="presParOf" srcId="{ACE48E98-9EB6-42ED-80AE-2CE3DC59954B}" destId="{0197E990-EBD6-45FC-A516-E1963552A67C}" srcOrd="1" destOrd="0" presId="urn:microsoft.com/office/officeart/2005/8/layout/hList9"/>
    <dgm:cxn modelId="{A3095A56-EC36-4D07-AAD6-10F5E5DEC11F}" type="presParOf" srcId="{0197E990-EBD6-45FC-A516-E1963552A67C}" destId="{DF7579EE-352E-4412-A74D-04EA2C067936}" srcOrd="0" destOrd="0" presId="urn:microsoft.com/office/officeart/2005/8/layout/hList9"/>
    <dgm:cxn modelId="{70F71A2C-6396-4ED3-B460-ED212B92BA77}" type="presParOf" srcId="{0197E990-EBD6-45FC-A516-E1963552A67C}" destId="{1C578707-7A9E-4E0A-B8C3-397422D521C9}" srcOrd="1" destOrd="0" presId="urn:microsoft.com/office/officeart/2005/8/layout/hList9"/>
    <dgm:cxn modelId="{AAF882A4-2D99-41E7-9386-A57E8FFB0130}" type="presParOf" srcId="{602A5EB4-1EA3-455E-8CCF-65A6498F33A2}" destId="{3964EED9-B691-45A4-90F7-53158CE49F97}" srcOrd="12" destOrd="0" presId="urn:microsoft.com/office/officeart/2005/8/layout/hList9"/>
    <dgm:cxn modelId="{5C527A8F-754F-43AB-8D72-321BAA584003}" type="presParOf" srcId="{602A5EB4-1EA3-455E-8CCF-65A6498F33A2}" destId="{98C2CA79-0C90-4D5B-8938-06998DCE432C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1BDE1-8A46-47E4-A2F6-D357794C47B9}">
      <dsp:nvSpPr>
        <dsp:cNvPr id="0" name=""/>
        <dsp:cNvSpPr/>
      </dsp:nvSpPr>
      <dsp:spPr>
        <a:xfrm rot="11846005" flipH="1" flipV="1">
          <a:off x="3103793" y="2634220"/>
          <a:ext cx="161996" cy="45721"/>
        </a:xfrm>
        <a:prstGeom prst="rect">
          <a:avLst/>
        </a:prstGeom>
        <a:noFill/>
        <a:ln w="400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1844B-5CA8-4EB9-88EA-82415B5D4263}">
      <dsp:nvSpPr>
        <dsp:cNvPr id="0" name=""/>
        <dsp:cNvSpPr/>
      </dsp:nvSpPr>
      <dsp:spPr>
        <a:xfrm>
          <a:off x="0" y="1685865"/>
          <a:ext cx="762403" cy="762403"/>
        </a:xfrm>
        <a:prstGeom prst="ellipse">
          <a:avLst/>
        </a:prstGeom>
        <a:solidFill>
          <a:schemeClr val="accent3"/>
        </a:solidFill>
        <a:ln w="400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2024г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111651" y="1797516"/>
        <a:ext cx="539101" cy="539101"/>
      </dsp:txXfrm>
    </dsp:sp>
    <dsp:sp modelId="{73C65696-EF48-40DD-BE59-66B8AB215AB9}">
      <dsp:nvSpPr>
        <dsp:cNvPr id="0" name=""/>
        <dsp:cNvSpPr/>
      </dsp:nvSpPr>
      <dsp:spPr>
        <a:xfrm>
          <a:off x="3750005" y="1937460"/>
          <a:ext cx="1946826" cy="1298533"/>
        </a:xfrm>
        <a:prstGeom prst="rect">
          <a:avLst/>
        </a:prstGeom>
        <a:noFill/>
        <a:ln w="400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82B570-7B7B-4AA8-BAC0-1A6E3CE75247}">
      <dsp:nvSpPr>
        <dsp:cNvPr id="0" name=""/>
        <dsp:cNvSpPr/>
      </dsp:nvSpPr>
      <dsp:spPr>
        <a:xfrm>
          <a:off x="0" y="2709870"/>
          <a:ext cx="778808" cy="778808"/>
        </a:xfrm>
        <a:prstGeom prst="ellipse">
          <a:avLst/>
        </a:prstGeom>
        <a:solidFill>
          <a:schemeClr val="accent3"/>
        </a:solidFill>
        <a:ln w="400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2025г</a:t>
          </a:r>
          <a:r>
            <a:rPr lang="ru-RU" sz="1600" kern="1200" dirty="0" smtClean="0">
              <a:solidFill>
                <a:schemeClr val="tx1"/>
              </a:solidFill>
            </a:rPr>
            <a:t>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14054" y="2823924"/>
        <a:ext cx="550700" cy="550700"/>
      </dsp:txXfrm>
    </dsp:sp>
    <dsp:sp modelId="{DF7579EE-352E-4412-A74D-04EA2C067936}">
      <dsp:nvSpPr>
        <dsp:cNvPr id="0" name=""/>
        <dsp:cNvSpPr/>
      </dsp:nvSpPr>
      <dsp:spPr>
        <a:xfrm>
          <a:off x="6475640" y="1937460"/>
          <a:ext cx="1946826" cy="1298533"/>
        </a:xfrm>
        <a:prstGeom prst="rect">
          <a:avLst/>
        </a:prstGeom>
        <a:noFill/>
        <a:ln w="400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C2CA79-0C90-4D5B-8938-06998DCE432C}">
      <dsp:nvSpPr>
        <dsp:cNvPr id="0" name=""/>
        <dsp:cNvSpPr/>
      </dsp:nvSpPr>
      <dsp:spPr>
        <a:xfrm>
          <a:off x="0" y="3753836"/>
          <a:ext cx="778808" cy="778808"/>
        </a:xfrm>
        <a:prstGeom prst="ellipse">
          <a:avLst/>
        </a:prstGeom>
        <a:solidFill>
          <a:schemeClr val="accent3"/>
        </a:solidFill>
        <a:ln w="400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2026г</a:t>
          </a:r>
          <a:r>
            <a:rPr lang="ru-RU" sz="1600" kern="1200" dirty="0" smtClean="0">
              <a:solidFill>
                <a:schemeClr val="tx1"/>
              </a:solidFill>
            </a:rPr>
            <a:t>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14054" y="3867890"/>
        <a:ext cx="550700" cy="550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58949-3136-4C3D-A755-87ED33ADB486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EEF3E-084A-4118-885C-00CA467D1B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36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EEF3E-084A-4118-885C-00CA467D1BD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662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88007-D243-468D-BB93-129936FFC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D32D7-6DB4-4E84-AD21-A35E6297DE66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13.02.2024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82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7F3CE-BFB3-4598-9EB9-68EB4725C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5D3F-10F5-4C76-8534-C49149D2530B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13.02.2024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1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9D695-EDC6-4E72-AC5A-7C93E2F2D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B4929-205F-43BC-AE70-B213CFF5F629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13.02.2024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73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22457-57AB-44D3-B245-319A9A9D4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CD79E-171C-4335-8320-EBCBFA8713D7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13.02.2024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5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16BF8-B93E-42BC-8E49-D27DC10C6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13123-FC32-486F-ABA7-461F8AA3F430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13.02.2024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902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EC829-5B43-40C4-9603-B07AC8E01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8928B-827C-4467-88B5-FB9EBA7AEDBF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13.02.2024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0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33675-662F-425D-883B-13FCF60E6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F416D-E96B-4E91-9256-60CA77BD0FA9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13.02.2024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91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EBE84-8204-4B9E-A9EB-157007C68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5BAA4-0166-4208-BD6F-2A4860A45397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13.02.2024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68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2956F-9B0D-4E4D-BDF8-7C520C321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FD2AB-E778-4E80-978C-547C823DAE48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13.02.2024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23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26D61-9856-447A-AF0D-A60FDE2B3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69B99-2628-4DFE-AA87-A0E8589DE4CF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13.02.2024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56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1B96-5AD5-4860-8CD7-C147A24551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BA22B-9629-47D9-949B-7CCAE92D8BFF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13.02.2024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7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D3169F-23E8-4122-98DC-AC35FAE94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393591-0ADA-4876-946C-CF5858572E05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13.02.2024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52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5BD078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A5D028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F5C040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5"/>
          <p:cNvSpPr txBox="1">
            <a:spLocks noChangeArrowheads="1"/>
          </p:cNvSpPr>
          <p:nvPr/>
        </p:nvSpPr>
        <p:spPr bwMode="auto">
          <a:xfrm>
            <a:off x="990600" y="1295400"/>
            <a:ext cx="7026275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800" b="1" dirty="0" smtClean="0">
                <a:solidFill>
                  <a:srgbClr val="CC0000"/>
                </a:solidFill>
                <a:latin typeface="Tahoma" pitchFamily="34" charset="0"/>
                <a:cs typeface="Arial" charset="0"/>
              </a:rPr>
              <a:t>Бюджет Управления социальной защиты населения Администрации Усть-Донецкого района </a:t>
            </a:r>
          </a:p>
          <a:p>
            <a:pPr algn="ctr" eaLnBrk="1" hangingPunct="1"/>
            <a:r>
              <a:rPr lang="ru-RU" sz="3800" b="1" dirty="0" smtClean="0">
                <a:solidFill>
                  <a:srgbClr val="CC0000"/>
                </a:solidFill>
                <a:latin typeface="Tahoma" pitchFamily="34" charset="0"/>
                <a:cs typeface="Arial" charset="0"/>
              </a:rPr>
              <a:t>на </a:t>
            </a:r>
            <a:r>
              <a:rPr lang="ru-RU" sz="3800" b="1" dirty="0" smtClean="0">
                <a:solidFill>
                  <a:srgbClr val="CC0000"/>
                </a:solidFill>
                <a:latin typeface="Tahoma" pitchFamily="34" charset="0"/>
                <a:cs typeface="Arial" charset="0"/>
              </a:rPr>
              <a:t>2024 </a:t>
            </a:r>
            <a:r>
              <a:rPr lang="ru-RU" sz="3800" b="1" dirty="0" smtClean="0">
                <a:solidFill>
                  <a:srgbClr val="CC0000"/>
                </a:solidFill>
                <a:latin typeface="Tahoma" pitchFamily="34" charset="0"/>
                <a:cs typeface="Arial" charset="0"/>
              </a:rPr>
              <a:t>год и плановый период </a:t>
            </a:r>
            <a:r>
              <a:rPr lang="ru-RU" sz="3800" b="1" dirty="0" smtClean="0">
                <a:solidFill>
                  <a:srgbClr val="CC0000"/>
                </a:solidFill>
                <a:latin typeface="Tahoma" pitchFamily="34" charset="0"/>
                <a:cs typeface="Arial" charset="0"/>
              </a:rPr>
              <a:t>2025-2026 </a:t>
            </a:r>
            <a:r>
              <a:rPr lang="ru-RU" sz="3800" b="1" dirty="0" smtClean="0">
                <a:solidFill>
                  <a:srgbClr val="CC0000"/>
                </a:solidFill>
                <a:latin typeface="Tahoma" pitchFamily="34" charset="0"/>
                <a:cs typeface="Arial" charset="0"/>
              </a:rPr>
              <a:t>годов</a:t>
            </a:r>
          </a:p>
          <a:p>
            <a:pPr algn="ctr" eaLnBrk="1" hangingPunct="1"/>
            <a:endParaRPr lang="ru-RU" sz="4000" b="1" dirty="0">
              <a:solidFill>
                <a:srgbClr val="CC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2" name="Номер слайда 3"/>
          <p:cNvSpPr txBox="1">
            <a:spLocks noGrp="1"/>
          </p:cNvSpPr>
          <p:nvPr/>
        </p:nvSpPr>
        <p:spPr bwMode="auto">
          <a:xfrm>
            <a:off x="8505825" y="6524625"/>
            <a:ext cx="6381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ru-RU" sz="1200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5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24936" cy="1800200"/>
          </a:xfrm>
        </p:spPr>
        <p:txBody>
          <a:bodyPr/>
          <a:lstStyle/>
          <a:p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Размеры проиндексированных  пособий с </a:t>
            </a:r>
            <a:r>
              <a:rPr lang="ru-RU" sz="2400" b="1" dirty="0" smtClean="0">
                <a:solidFill>
                  <a:srgbClr val="7030A0"/>
                </a:solidFill>
              </a:rPr>
              <a:t>01.01.2024г</a:t>
            </a:r>
            <a:r>
              <a:rPr lang="ru-RU" sz="2400" b="1" dirty="0" smtClean="0">
                <a:solidFill>
                  <a:srgbClr val="7030A0"/>
                </a:solidFill>
              </a:rPr>
              <a:t>.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/>
            </a:r>
            <a:br>
              <a:rPr lang="ru-RU" sz="2400" b="1" dirty="0" smtClean="0">
                <a:solidFill>
                  <a:srgbClr val="7030A0"/>
                </a:solidFill>
              </a:rPr>
            </a:br>
            <a:endParaRPr lang="ru-RU" sz="1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9418711"/>
              </p:ext>
            </p:extLst>
          </p:nvPr>
        </p:nvGraphicFramePr>
        <p:xfrm>
          <a:off x="4067945" y="1124745"/>
          <a:ext cx="4680520" cy="5453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289"/>
                <a:gridCol w="1040115"/>
                <a:gridCol w="1040116"/>
              </a:tblGrid>
              <a:tr h="572851">
                <a:tc>
                  <a:txBody>
                    <a:bodyPr/>
                    <a:lstStyle/>
                    <a:p>
                      <a:endParaRPr lang="ru-RU" sz="1500" dirty="0" smtClean="0"/>
                    </a:p>
                    <a:p>
                      <a:r>
                        <a:rPr lang="ru-RU" sz="1500" dirty="0" smtClean="0"/>
                        <a:t>                Вид пособия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    С </a:t>
                      </a:r>
                      <a:r>
                        <a:rPr lang="ru-RU" sz="1400" dirty="0" smtClean="0"/>
                        <a:t>01.01.2023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    С </a:t>
                      </a:r>
                      <a:r>
                        <a:rPr lang="ru-RU" sz="1400" dirty="0" smtClean="0"/>
                        <a:t>01.01.2024</a:t>
                      </a:r>
                      <a:endParaRPr lang="ru-RU" sz="1400" dirty="0"/>
                    </a:p>
                  </a:txBody>
                  <a:tcPr/>
                </a:tc>
              </a:tr>
              <a:tr h="509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Ежемесячная денежная выплата на полноценное питание</a:t>
                      </a:r>
                      <a:endParaRPr kumimoji="0" lang="ru-RU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1306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1365</a:t>
                      </a:r>
                      <a:endParaRPr lang="ru-RU" sz="1400" dirty="0"/>
                    </a:p>
                  </a:txBody>
                  <a:tcPr/>
                </a:tc>
              </a:tr>
              <a:tr h="922926">
                <a:tc>
                  <a:txBody>
                    <a:bodyPr/>
                    <a:lstStyle/>
                    <a:p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Ежемесячное пособие на ребенка</a:t>
                      </a:r>
                    </a:p>
                    <a:p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-на ребенка одинокой матери </a:t>
                      </a:r>
                    </a:p>
                    <a:p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-на ребенка, родители которого уклоняются от уплаты алиментов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498</a:t>
                      </a:r>
                      <a:endParaRPr lang="ru-RU" sz="1400" dirty="0" smtClean="0"/>
                    </a:p>
                    <a:p>
                      <a:r>
                        <a:rPr lang="ru-RU" sz="1400" dirty="0" smtClean="0"/>
                        <a:t>966</a:t>
                      </a:r>
                      <a:endParaRPr lang="ru-RU" sz="1400" dirty="0" smtClean="0"/>
                    </a:p>
                    <a:p>
                      <a:r>
                        <a:rPr lang="ru-RU" sz="1400" dirty="0" smtClean="0"/>
                        <a:t>747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521</a:t>
                      </a:r>
                      <a:endParaRPr lang="ru-RU" sz="1400" dirty="0" smtClean="0"/>
                    </a:p>
                    <a:p>
                      <a:r>
                        <a:rPr lang="ru-RU" sz="1400" dirty="0" smtClean="0"/>
                        <a:t>1042</a:t>
                      </a:r>
                      <a:endParaRPr lang="ru-RU" sz="1400" dirty="0" smtClean="0"/>
                    </a:p>
                    <a:p>
                      <a:r>
                        <a:rPr lang="ru-RU" sz="1400" dirty="0" smtClean="0"/>
                        <a:t>781</a:t>
                      </a:r>
                      <a:endParaRPr lang="ru-RU" sz="1400" dirty="0"/>
                    </a:p>
                  </a:txBody>
                  <a:tcPr/>
                </a:tc>
              </a:tr>
              <a:tr h="6468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Денежные выплаты на каждого ребенка из многодетных семей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498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521</a:t>
                      </a:r>
                      <a:endParaRPr lang="ru-RU" sz="1400" dirty="0"/>
                    </a:p>
                  </a:txBody>
                  <a:tcPr/>
                </a:tc>
              </a:tr>
              <a:tr h="54844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Ежемесячные выплаты на детей 1-2 года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988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1033</a:t>
                      </a:r>
                      <a:endParaRPr lang="ru-RU" sz="1400" dirty="0"/>
                    </a:p>
                  </a:txBody>
                  <a:tcPr/>
                </a:tc>
              </a:tr>
              <a:tr h="66832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Ежемесячные денежные выплаты на третьего и  последующих </a:t>
                      </a:r>
                      <a:r>
                        <a:rPr lang="ru-RU" sz="1200" dirty="0" smtClean="0"/>
                        <a:t>детей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10190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10649</a:t>
                      </a:r>
                      <a:endParaRPr lang="ru-RU" sz="1400" dirty="0"/>
                    </a:p>
                  </a:txBody>
                  <a:tcPr/>
                </a:tc>
              </a:tr>
              <a:tr h="153204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Ежемесячная денежная выплата на ребенка с </a:t>
                      </a:r>
                      <a:r>
                        <a:rPr lang="ru-RU" sz="1200" dirty="0" err="1" smtClean="0"/>
                        <a:t>фенилкетанурией</a:t>
                      </a:r>
                      <a:r>
                        <a:rPr lang="ru-RU" sz="1200" dirty="0" smtClean="0"/>
                        <a:t> в размере</a:t>
                      </a:r>
                      <a:r>
                        <a:rPr lang="en-US" sz="1200" dirty="0" smtClean="0"/>
                        <a:t>: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от 1 года до 1,5 лет</a:t>
                      </a:r>
                    </a:p>
                    <a:p>
                      <a:r>
                        <a:rPr lang="ru-RU" sz="1200" dirty="0" smtClean="0"/>
                        <a:t>от 1,5 лет до 3 лет</a:t>
                      </a:r>
                    </a:p>
                    <a:p>
                      <a:r>
                        <a:rPr lang="ru-RU" sz="1200" dirty="0" smtClean="0"/>
                        <a:t>от 3 лет до 5 лет</a:t>
                      </a:r>
                    </a:p>
                    <a:p>
                      <a:r>
                        <a:rPr lang="ru-RU" sz="1200" dirty="0" smtClean="0"/>
                        <a:t>от 5 лет до 7 лет</a:t>
                      </a:r>
                    </a:p>
                    <a:p>
                      <a:r>
                        <a:rPr lang="ru-RU" sz="1200" dirty="0" smtClean="0"/>
                        <a:t>от 7 лет до 18 лет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-</a:t>
                      </a:r>
                    </a:p>
                    <a:p>
                      <a:r>
                        <a:rPr lang="ru-RU" sz="1400" dirty="0" smtClean="0"/>
                        <a:t>-</a:t>
                      </a:r>
                    </a:p>
                    <a:p>
                      <a:r>
                        <a:rPr lang="ru-RU" sz="1400" dirty="0" smtClean="0"/>
                        <a:t>-</a:t>
                      </a:r>
                    </a:p>
                    <a:p>
                      <a:r>
                        <a:rPr lang="ru-RU" sz="1400" dirty="0" smtClean="0"/>
                        <a:t>-</a:t>
                      </a:r>
                    </a:p>
                    <a:p>
                      <a:r>
                        <a:rPr lang="ru-RU" sz="1400" dirty="0" smtClean="0"/>
                        <a:t>-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2506,00</a:t>
                      </a:r>
                    </a:p>
                    <a:p>
                      <a:r>
                        <a:rPr lang="ru-RU" sz="1400" dirty="0" smtClean="0"/>
                        <a:t>3032,00</a:t>
                      </a:r>
                      <a:endParaRPr lang="ru-RU" sz="1400" dirty="0" smtClean="0"/>
                    </a:p>
                    <a:p>
                      <a:r>
                        <a:rPr lang="ru-RU" sz="1400" dirty="0" smtClean="0"/>
                        <a:t>4114,00</a:t>
                      </a:r>
                      <a:endParaRPr lang="ru-RU" sz="1400" dirty="0" smtClean="0"/>
                    </a:p>
                    <a:p>
                      <a:r>
                        <a:rPr lang="ru-RU" sz="1400" dirty="0" smtClean="0"/>
                        <a:t>5580,00</a:t>
                      </a:r>
                    </a:p>
                    <a:p>
                      <a:r>
                        <a:rPr lang="ru-RU" sz="1400" dirty="0" smtClean="0"/>
                        <a:t>6575,00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825933"/>
            <a:ext cx="3528392" cy="2646294"/>
          </a:xfrm>
        </p:spPr>
      </p:pic>
    </p:spTree>
    <p:extLst>
      <p:ext uri="{BB962C8B-B14F-4D97-AF65-F5344CB8AC3E}">
        <p14:creationId xmlns:p14="http://schemas.microsoft.com/office/powerpoint/2010/main" val="92861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655160" y="260649"/>
            <a:ext cx="6381336" cy="12241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200" b="1" dirty="0" smtClean="0">
              <a:solidFill>
                <a:srgbClr val="CC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Региональный материнский (семейный) капитал на детей</a:t>
            </a:r>
            <a:endParaRPr lang="ru-RU" sz="2800" dirty="0" smtClean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239546715"/>
              </p:ext>
            </p:extLst>
          </p:nvPr>
        </p:nvGraphicFramePr>
        <p:xfrm>
          <a:off x="395536" y="2060849"/>
          <a:ext cx="8424936" cy="4654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548680"/>
            <a:ext cx="288032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19872" y="2170311"/>
            <a:ext cx="5184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С 01.01.2012г. вступил в силу Областной закон от 18.11.2011г. № 727-ЗС «</a:t>
            </a:r>
            <a:r>
              <a:rPr lang="ru-RU" sz="1600" dirty="0" smtClean="0"/>
              <a:t>О региональном </a:t>
            </a:r>
            <a:r>
              <a:rPr lang="ru-RU" sz="1600" dirty="0"/>
              <a:t>материнском капитале». Размер материнского капитала </a:t>
            </a:r>
            <a:r>
              <a:rPr lang="ru-RU" sz="1600" dirty="0" smtClean="0"/>
              <a:t>ежегодно индексируется.</a:t>
            </a:r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852936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Бюджетом на </a:t>
            </a:r>
            <a:r>
              <a:rPr lang="ru-RU" sz="1600" b="1" dirty="0" smtClean="0">
                <a:solidFill>
                  <a:srgbClr val="C00000"/>
                </a:solidFill>
              </a:rPr>
              <a:t>2024 </a:t>
            </a:r>
            <a:r>
              <a:rPr lang="ru-RU" sz="1600" b="1" dirty="0" smtClean="0">
                <a:solidFill>
                  <a:srgbClr val="C00000"/>
                </a:solidFill>
              </a:rPr>
              <a:t>год и плановый период </a:t>
            </a:r>
            <a:r>
              <a:rPr lang="ru-RU" sz="1600" b="1" dirty="0" smtClean="0">
                <a:solidFill>
                  <a:srgbClr val="C00000"/>
                </a:solidFill>
              </a:rPr>
              <a:t>2025 </a:t>
            </a:r>
            <a:r>
              <a:rPr lang="ru-RU" sz="1600" b="1" dirty="0" smtClean="0">
                <a:solidFill>
                  <a:srgbClr val="C00000"/>
                </a:solidFill>
              </a:rPr>
              <a:t>и </a:t>
            </a:r>
            <a:r>
              <a:rPr lang="ru-RU" sz="1600" b="1" dirty="0" smtClean="0">
                <a:solidFill>
                  <a:srgbClr val="C00000"/>
                </a:solidFill>
              </a:rPr>
              <a:t>2026 </a:t>
            </a:r>
            <a:r>
              <a:rPr lang="ru-RU" sz="1600" b="1" dirty="0" smtClean="0">
                <a:solidFill>
                  <a:srgbClr val="C00000"/>
                </a:solidFill>
              </a:rPr>
              <a:t>годов утверждено</a:t>
            </a:r>
            <a:endParaRPr lang="ru-RU" sz="1600" b="1" dirty="0">
              <a:solidFill>
                <a:srgbClr val="C0000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547664" y="4293096"/>
            <a:ext cx="301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547664" y="5301208"/>
            <a:ext cx="301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547664" y="6309320"/>
            <a:ext cx="301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979712" y="4077072"/>
            <a:ext cx="108012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</a:rPr>
              <a:t>3337,4</a:t>
            </a:r>
            <a:r>
              <a:rPr lang="ru-RU" sz="1300" dirty="0" smtClean="0">
                <a:solidFill>
                  <a:schemeClr val="tx1"/>
                </a:solidFill>
              </a:rPr>
              <a:t> </a:t>
            </a:r>
            <a:r>
              <a:rPr lang="ru-RU" sz="1300" dirty="0" smtClean="0">
                <a:solidFill>
                  <a:schemeClr val="tx1"/>
                </a:solidFill>
              </a:rPr>
              <a:t>т. р.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979712" y="4941168"/>
            <a:ext cx="115212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chemeClr val="accent1"/>
                </a:solidFill>
              </a:rPr>
              <a:t>3470,8 </a:t>
            </a:r>
            <a:r>
              <a:rPr lang="ru-RU" sz="1300" dirty="0" smtClean="0">
                <a:solidFill>
                  <a:prstClr val="black"/>
                </a:solidFill>
              </a:rPr>
              <a:t>т</a:t>
            </a:r>
            <a:r>
              <a:rPr lang="ru-RU" sz="1300" dirty="0" smtClean="0">
                <a:solidFill>
                  <a:prstClr val="black"/>
                </a:solidFill>
              </a:rPr>
              <a:t>. р.</a:t>
            </a:r>
            <a:endParaRPr lang="ru-RU" sz="1300" dirty="0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49384" y="6021288"/>
            <a:ext cx="121044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b="1" dirty="0" smtClean="0">
                <a:solidFill>
                  <a:schemeClr val="accent1"/>
                </a:solidFill>
              </a:rPr>
              <a:t>3609,7</a:t>
            </a:r>
            <a:r>
              <a:rPr lang="ru-RU" sz="1300" dirty="0" smtClean="0">
                <a:solidFill>
                  <a:prstClr val="black"/>
                </a:solidFill>
              </a:rPr>
              <a:t> </a:t>
            </a:r>
            <a:r>
              <a:rPr lang="ru-RU" sz="1300" dirty="0" smtClean="0">
                <a:solidFill>
                  <a:prstClr val="black"/>
                </a:solidFill>
              </a:rPr>
              <a:t>т. р.</a:t>
            </a:r>
            <a:endParaRPr lang="ru-RU" sz="1300" dirty="0">
              <a:solidFill>
                <a:prstClr val="black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5686764"/>
              </p:ext>
            </p:extLst>
          </p:nvPr>
        </p:nvGraphicFramePr>
        <p:xfrm>
          <a:off x="3399994" y="2852936"/>
          <a:ext cx="5328592" cy="3595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81740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65416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Социальное обслуживание граждан </a:t>
            </a:r>
            <a:b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пожилого возраста и инвалидов</a:t>
            </a:r>
            <a:b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распределение бюджета на 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2024 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год и плановый период на 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2025 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 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2026 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годов  по МБУ «ЦСО»  за счет средств областного и местного бюджетов на финансовое обеспечение муниципального задания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9731799"/>
              </p:ext>
            </p:extLst>
          </p:nvPr>
        </p:nvGraphicFramePr>
        <p:xfrm>
          <a:off x="457200" y="2132856"/>
          <a:ext cx="7620000" cy="42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/>
          <a:lstStyle/>
          <a:p>
            <a:r>
              <a:rPr lang="ru-RU" sz="3600" dirty="0" smtClean="0"/>
              <a:t>       Нормативные затраты на одного </a:t>
            </a:r>
            <a:br>
              <a:rPr lang="ru-RU" sz="3600" dirty="0" smtClean="0"/>
            </a:br>
            <a:r>
              <a:rPr lang="ru-RU" sz="3600" dirty="0"/>
              <a:t> </a:t>
            </a:r>
            <a:r>
              <a:rPr lang="ru-RU" sz="3600" dirty="0" smtClean="0"/>
              <a:t>       обслуживаемого по МБУ «ЦСО»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121580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1254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280920" cy="1143000"/>
          </a:xfrm>
        </p:spPr>
        <p:txBody>
          <a:bodyPr/>
          <a:lstStyle/>
          <a:p>
            <a:r>
              <a:rPr lang="ru-RU" sz="4300" dirty="0">
                <a:solidFill>
                  <a:srgbClr val="FF0000"/>
                </a:solidFill>
              </a:rPr>
              <a:t>Рост уровня заработной платы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2890664" cy="4590288"/>
          </a:xfrm>
        </p:spPr>
        <p:txBody>
          <a:bodyPr/>
          <a:lstStyle/>
          <a:p>
            <a:pPr marL="114300" lvl="0" indent="0" algn="ctr">
              <a:buClr>
                <a:srgbClr val="4E67C8"/>
              </a:buClr>
              <a:buNone/>
            </a:pPr>
            <a:r>
              <a:rPr lang="ru-RU" sz="2400" b="1" dirty="0">
                <a:solidFill>
                  <a:prstClr val="black"/>
                </a:solidFill>
              </a:rPr>
              <a:t>Указ Президента РФ от 7 мая 2012 №597</a:t>
            </a:r>
          </a:p>
          <a:p>
            <a:pPr lvl="0">
              <a:buClr>
                <a:srgbClr val="4E67C8"/>
              </a:buClr>
            </a:pPr>
            <a:endParaRPr lang="ru-RU" dirty="0">
              <a:solidFill>
                <a:prstClr val="black"/>
              </a:solidFill>
            </a:endParaRPr>
          </a:p>
          <a:p>
            <a:pPr marL="114300" lvl="0" indent="0" algn="ctr">
              <a:buClr>
                <a:srgbClr val="4E67C8"/>
              </a:buClr>
              <a:buNone/>
            </a:pPr>
            <a:r>
              <a:rPr lang="ru-RU" sz="2400" dirty="0">
                <a:solidFill>
                  <a:prstClr val="black"/>
                </a:solidFill>
              </a:rPr>
              <a:t>увеличение заработной платы социальным работникам</a:t>
            </a:r>
          </a:p>
          <a:p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61483185"/>
              </p:ext>
            </p:extLst>
          </p:nvPr>
        </p:nvGraphicFramePr>
        <p:xfrm>
          <a:off x="3275856" y="1628800"/>
          <a:ext cx="5616624" cy="4448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897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98178"/>
          </a:xfrm>
        </p:spPr>
        <p:txBody>
          <a:bodyPr/>
          <a:lstStyle/>
          <a:p>
            <a:pPr algn="ctr"/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Бюджет на </a:t>
            </a: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2024 </a:t>
            </a:r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год и плановый период </a:t>
            </a: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2025 </a:t>
            </a:r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2026 </a:t>
            </a:r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годов, утвержден Решением Собрания депутатов  Усть-Донецкого района от </a:t>
            </a: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21.12.2023 </a:t>
            </a:r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года № </a:t>
            </a: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211 </a:t>
            </a:r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«О бюджете Усть-Донецкого района на </a:t>
            </a: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2024 </a:t>
            </a:r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год и на плановый период </a:t>
            </a: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2025 </a:t>
            </a:r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2026 </a:t>
            </a:r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годов»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867277"/>
              </p:ext>
            </p:extLst>
          </p:nvPr>
        </p:nvGraphicFramePr>
        <p:xfrm>
          <a:off x="395536" y="1988840"/>
          <a:ext cx="85792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785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6"/>
          <p:cNvSpPr txBox="1">
            <a:spLocks/>
          </p:cNvSpPr>
          <p:nvPr/>
        </p:nvSpPr>
        <p:spPr bwMode="auto">
          <a:xfrm>
            <a:off x="395537" y="500042"/>
            <a:ext cx="842493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Управлении социальной защиты населения Администрации Усть-Донецкого района действуют 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 муниципальные программы, которые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носят социальную 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направленность: </a:t>
            </a:r>
            <a:endParaRPr lang="ru-RU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«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Социальная поддержка граждан»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и «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Доступная среда».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endParaRPr lang="ru-RU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программы включены мероприятия по 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реализации прав 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граждан на социальную поддержку семей, имеющих детей, 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поощрение многодетности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, улучшение качества жизни отдельных категорий граждан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, предоставление 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мер социальной поддержки и социального 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обслуживания населения.</a:t>
            </a:r>
          </a:p>
          <a:p>
            <a:pPr algn="ctr"/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57224" y="3143249"/>
            <a:ext cx="7543800" cy="429767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Основные цели программы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ru-RU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5800" y="3786190"/>
            <a:ext cx="8134672" cy="2739154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1. Создание </a:t>
            </a:r>
            <a:r>
              <a:rPr lang="ru-RU" sz="1600" dirty="0">
                <a:solidFill>
                  <a:schemeClr val="tx2"/>
                </a:solidFill>
                <a:latin typeface="Tahoma" pitchFamily="34" charset="0"/>
              </a:rPr>
              <a:t>условий для роста благосостояния граждан - получателей </a:t>
            </a:r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мер социальной поддержки.</a:t>
            </a:r>
            <a:endParaRPr lang="ru-RU" sz="1600" dirty="0">
              <a:solidFill>
                <a:schemeClr val="tx2"/>
              </a:solidFill>
              <a:latin typeface="Tahoma" pitchFamily="34" charset="0"/>
            </a:endParaRP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2. Повышение доступности социального обслуживания.</a:t>
            </a: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3. Обеспечение беспрепятственного доступа к приоритетным объектам и услугам в </a:t>
            </a: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приоритетных сферах жизнедеятельности инвалидов и других маломобильных групп </a:t>
            </a: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населения на территории Усть-Донецкого района</a:t>
            </a:r>
          </a:p>
          <a:p>
            <a:pPr marL="342900" indent="-342900"/>
            <a:endParaRPr lang="ru-RU" sz="1600" dirty="0" smtClean="0">
              <a:solidFill>
                <a:schemeClr val="tx2"/>
              </a:solidFill>
              <a:latin typeface="Tahoma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Практически все расходы УСЗН Администрации Усть-Донецкого района включены в программу «Социальная поддержка граждан», что позволяет обеспечить программно-целевой принцип планирования и исполнения бюджета, увязать расходы с получаемыми результатами.</a:t>
            </a:r>
          </a:p>
          <a:p>
            <a:pPr marL="342900" indent="-342900"/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</a:rPr>
              <a:t> </a:t>
            </a:r>
            <a:endParaRPr lang="ru-RU" sz="1500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54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26170"/>
          </a:xfrm>
        </p:spPr>
        <p:txBody>
          <a:bodyPr/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spc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400" b="1" spc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400" b="1" spc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400" b="1" spc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400" b="1" spc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Структура </a:t>
            </a:r>
            <a:r>
              <a:rPr lang="ru-RU" sz="2400" b="1" spc="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400" b="1" spc="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400" b="1" spc="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бюджета УСЗН Администрации Усть-Донецкого района на </a:t>
            </a:r>
            <a:r>
              <a:rPr lang="ru-RU" sz="2400" b="1" spc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2024г</a:t>
            </a:r>
            <a:r>
              <a:rPr lang="ru-RU" sz="2400" b="1" spc="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ru-RU" sz="2400" spc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2400" spc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968176"/>
              </p:ext>
            </p:extLst>
          </p:nvPr>
        </p:nvGraphicFramePr>
        <p:xfrm>
          <a:off x="539552" y="1844824"/>
          <a:ext cx="842493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048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5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Распределение бюджета по законам социальной направленности и программам</a:t>
            </a:r>
            <a:endParaRPr lang="ru-RU" sz="25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140371"/>
              </p:ext>
            </p:extLst>
          </p:nvPr>
        </p:nvGraphicFramePr>
        <p:xfrm>
          <a:off x="457200" y="1600200"/>
          <a:ext cx="8258203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48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1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64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Меры социальной поддержки 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«Социальная поддержка граждан»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ветеранов труда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21069,6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21881,7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22727,4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ветеранов труда </a:t>
                      </a:r>
                    </a:p>
                    <a:p>
                      <a:r>
                        <a:rPr lang="ru-RU" sz="1300" b="1" baseline="0" dirty="0" smtClean="0"/>
                        <a:t>Ростовской области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7193,4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7472,4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7763,3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отдельных категорий граждан, работающих и проживающих в сельской местности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59168,5</a:t>
                      </a:r>
                      <a:endParaRPr lang="ru-RU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61430,8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63773,7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 реабилитированных лиц и лиц, признанных пострадавшими от  политических репрессий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358,2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372,5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386,9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тружеников тыла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144,4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150,1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156,2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Ежемесячные выплаты на детей 1-2 года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1972,2</a:t>
                      </a:r>
                      <a:endParaRPr lang="ru-RU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2052,4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2134,6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Денежные выплаты на каждого ребенка из многодетных семей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4933,7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5127,4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5330,2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Ежемесячные денежные выплаты на третьего и  последующих детей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7819</a:t>
                      </a:r>
                      <a:endParaRPr lang="ru-RU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2637,7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-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Ежемесячное пособие на ребенка 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10968,5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11449,3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11914,0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918133"/>
              </p:ext>
            </p:extLst>
          </p:nvPr>
        </p:nvGraphicFramePr>
        <p:xfrm>
          <a:off x="428596" y="285728"/>
          <a:ext cx="8175852" cy="5822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4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20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52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Меры социальной поддержки 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6654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Региональный материнский (семейный) капитал 	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3337,4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3470,8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3609,7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218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Ежемесячная денежная выплата на полноценное питание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947,6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985,8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1025,4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6654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Выплата социального пособия на погребение 	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344,6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358,4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372,9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0289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Ежегодная денежная выплата лицам, награжденным нагрудным знаком «Почетный донор России» 	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618,1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642,7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668,6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03532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Оплата жилищно-коммунальных услуг ветеранам и гражданам, подвергшимся воздействию радиации вследствие радиационных аварий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12398,7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12712,5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11953,3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9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Ежемесячные выплаты на детей с </a:t>
                      </a:r>
                      <a:r>
                        <a:rPr kumimoji="0" lang="ru-RU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фенилкетонурией</a:t>
                      </a:r>
                      <a:endParaRPr kumimoji="0" lang="ru-RU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80,1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83,3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86,7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55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Пенсии муниципальным служащим за выслугу лет</a:t>
                      </a:r>
                      <a:endParaRPr kumimoji="0" lang="ru-RU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5500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6411,3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6411,3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6654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Оздоровление детей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9024,1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9385,1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9760,5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00289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Субсидия на оплату  жилого помещения и коммунальных услуг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10090,8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10474,2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10872,3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37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Деятельность аппарата управления</a:t>
                      </a:r>
                    </a:p>
                    <a:p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777,6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727,3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727,3</a:t>
                      </a:r>
                      <a:endParaRPr lang="ru-RU" sz="1500" baseline="0" dirty="0"/>
                    </a:p>
                  </a:txBody>
                  <a:tcPr/>
                </a:tc>
              </a:tr>
              <a:tr h="353784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Организация исполнительно-распорядительных функции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17128,5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17339,8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12099,9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537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Социальная помощь в виде социального пособия и (или) на основании социального контракта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19365,5</a:t>
                      </a:r>
                    </a:p>
                    <a:p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21018,5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21182,2</a:t>
                      </a:r>
                      <a:endParaRPr lang="ru-RU" sz="1500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539430"/>
              </p:ext>
            </p:extLst>
          </p:nvPr>
        </p:nvGraphicFramePr>
        <p:xfrm>
          <a:off x="457200" y="571481"/>
          <a:ext cx="8266642" cy="4694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06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0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78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Меры социальной поддержки 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Обеспечение мер членам семей граждан, принимающих участие в специальной военной операции</a:t>
                      </a:r>
                      <a:endParaRPr kumimoji="0" lang="ru-RU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1742,4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-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-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Субвенция бюджетному учреждению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97972,3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103813,7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109664,2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Деятельность  МБУ «ЦСО»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1743,1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1743,1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1743,1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0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baseline="0" dirty="0" smtClean="0"/>
                        <a:t>Обеспечение транспортом к месту отдыха и обратно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434,2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-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-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Расходы на финансовое обеспечение деятельности мобильных бригад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421,3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452,0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611,8</a:t>
                      </a:r>
                      <a:endParaRPr lang="ru-RU" sz="1500" baseline="0" dirty="0"/>
                    </a:p>
                  </a:txBody>
                  <a:tcPr/>
                </a:tc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>
                          <a:solidFill>
                            <a:schemeClr val="tx2"/>
                          </a:solidFill>
                        </a:rPr>
                        <a:t>Итого по программе «Социальная поддержка граждан»</a:t>
                      </a:r>
                      <a:endParaRPr lang="ru-RU" sz="13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295553,8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302192,8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310497,3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492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муниципальная программа «Развитие здравоохранения»</a:t>
                      </a:r>
                      <a:endParaRPr lang="ru-RU" sz="13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>
                          <a:solidFill>
                            <a:schemeClr val="tx2"/>
                          </a:solidFill>
                        </a:rPr>
                        <a:t>Мероприятия по доставке граждан, страдающих хронической почечной  недостаточностью и нуждающихся в проведении заместительной почечной терапии</a:t>
                      </a:r>
                      <a:endParaRPr lang="ru-RU" sz="13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0" baseline="0" dirty="0" smtClean="0">
                          <a:solidFill>
                            <a:schemeClr val="tx2"/>
                          </a:solidFill>
                        </a:rPr>
                        <a:t>860</a:t>
                      </a:r>
                      <a:endParaRPr lang="ru-RU" sz="15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0" baseline="0" dirty="0" smtClean="0">
                          <a:solidFill>
                            <a:schemeClr val="tx2"/>
                          </a:solidFill>
                        </a:rPr>
                        <a:t>860</a:t>
                      </a:r>
                      <a:endParaRPr lang="ru-RU" sz="15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0" baseline="0" dirty="0" smtClean="0">
                          <a:solidFill>
                            <a:schemeClr val="tx2"/>
                          </a:solidFill>
                        </a:rPr>
                        <a:t>860</a:t>
                      </a:r>
                      <a:endParaRPr lang="ru-RU" sz="15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84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1274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Итого по программе «Развитие здравоохранения»</a:t>
                      </a:r>
                    </a:p>
                    <a:p>
                      <a:endParaRPr lang="ru-RU" sz="13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860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860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860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10146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Социальная поддержка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            населения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780536"/>
              </p:ext>
            </p:extLst>
          </p:nvPr>
        </p:nvGraphicFramePr>
        <p:xfrm>
          <a:off x="179512" y="1628800"/>
          <a:ext cx="8784976" cy="4988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7066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/>
          <a:lstStyle/>
          <a:p>
            <a:r>
              <a:rPr lang="ru-RU" sz="4500" dirty="0" smtClean="0">
                <a:solidFill>
                  <a:srgbClr val="7030A0"/>
                </a:solidFill>
              </a:rPr>
              <a:t>        Социальная поддержка  </a:t>
            </a:r>
            <a:br>
              <a:rPr lang="ru-RU" sz="4500" dirty="0" smtClean="0">
                <a:solidFill>
                  <a:srgbClr val="7030A0"/>
                </a:solidFill>
              </a:rPr>
            </a:br>
            <a:r>
              <a:rPr lang="ru-RU" sz="4500" dirty="0" smtClean="0">
                <a:solidFill>
                  <a:srgbClr val="7030A0"/>
                </a:solidFill>
              </a:rPr>
              <a:t>     населения семей с детьми</a:t>
            </a:r>
            <a:endParaRPr lang="ru-RU" sz="4500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547540"/>
              </p:ext>
            </p:extLst>
          </p:nvPr>
        </p:nvGraphicFramePr>
        <p:xfrm>
          <a:off x="457200" y="1600200"/>
          <a:ext cx="821925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7284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Соседство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Изящная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3836</TotalTime>
  <Words>804</Words>
  <Application>Microsoft Office PowerPoint</Application>
  <PresentationFormat>Экран (4:3)</PresentationFormat>
  <Paragraphs>226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1_Соседство</vt:lpstr>
      <vt:lpstr>Презентация PowerPoint</vt:lpstr>
      <vt:lpstr> Бюджет на 2024 год и плановый период 2025 и 2026 годов, утвержден Решением Собрания депутатов  Усть-Донецкого района от 21.12.2023 года № 211 «О бюджете Усть-Донецкого района на 2024 год и на плановый период 2025 и 2026 годов»</vt:lpstr>
      <vt:lpstr>Основные цели программы:</vt:lpstr>
      <vt:lpstr>  Структура   бюджета УСЗН Администрации Усть-Донецкого района на 2024г. </vt:lpstr>
      <vt:lpstr>Распределение бюджета по законам социальной направленности и программам</vt:lpstr>
      <vt:lpstr>Презентация PowerPoint</vt:lpstr>
      <vt:lpstr>Презентация PowerPoint</vt:lpstr>
      <vt:lpstr>     Социальная поддержка                     населения </vt:lpstr>
      <vt:lpstr>        Социальная поддержка        населения семей с детьми</vt:lpstr>
      <vt:lpstr> Размеры проиндексированных  пособий с 01.01.2024г.  </vt:lpstr>
      <vt:lpstr>Презентация PowerPoint</vt:lpstr>
      <vt:lpstr>Социальное обслуживание граждан  пожилого возраста и инвалидов распределение бюджета на 2024 год и плановый период на 2025 и 2026 годов  по МБУ «ЦСО»  за счет средств областного и местного бюджетов на финансовое обеспечение муниципального задания</vt:lpstr>
      <vt:lpstr>       Нормативные затраты на одного          обслуживаемого по МБУ «ЦСО»</vt:lpstr>
      <vt:lpstr>Рост уровня заработной платы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О. Меркушева</dc:creator>
  <cp:lastModifiedBy>Куликова</cp:lastModifiedBy>
  <cp:revision>318</cp:revision>
  <cp:lastPrinted>2019-02-20T08:28:32Z</cp:lastPrinted>
  <dcterms:created xsi:type="dcterms:W3CDTF">2015-01-27T06:14:14Z</dcterms:created>
  <dcterms:modified xsi:type="dcterms:W3CDTF">2024-02-13T13:52:01Z</dcterms:modified>
</cp:coreProperties>
</file>