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314" r:id="rId2"/>
    <p:sldId id="351" r:id="rId3"/>
    <p:sldId id="345" r:id="rId4"/>
    <p:sldId id="352" r:id="rId5"/>
    <p:sldId id="333" r:id="rId6"/>
    <p:sldId id="334" r:id="rId7"/>
    <p:sldId id="335" r:id="rId8"/>
    <p:sldId id="356" r:id="rId9"/>
    <p:sldId id="358" r:id="rId10"/>
    <p:sldId id="349" r:id="rId11"/>
    <p:sldId id="360" r:id="rId12"/>
    <p:sldId id="343" r:id="rId13"/>
    <p:sldId id="361" r:id="rId14"/>
    <p:sldId id="354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CD9"/>
    <a:srgbClr val="FFB3B3"/>
    <a:srgbClr val="45AEF5"/>
    <a:srgbClr val="CCFFFF"/>
    <a:srgbClr val="FFFFAF"/>
    <a:srgbClr val="57FFA3"/>
    <a:srgbClr val="CAE8AA"/>
    <a:srgbClr val="B0DD7F"/>
    <a:srgbClr val="009644"/>
    <a:srgbClr val="A6D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06" autoAdjust="0"/>
  </p:normalViewPr>
  <p:slideViewPr>
    <p:cSldViewPr>
      <p:cViewPr varScale="1">
        <p:scale>
          <a:sx n="82" d="100"/>
          <a:sy n="82" d="100"/>
        </p:scale>
        <p:origin x="-73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0662898214492E-2"/>
          <c:y val="4.3380009058822527E-2"/>
          <c:w val="0.68710229837040238"/>
          <c:h val="0.848351892524762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FFB3B3"/>
            </a:solidFill>
            <a:ln>
              <a:solidFill>
                <a:srgbClr val="FFB3B3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8917.2000000000007</c:v>
                </c:pt>
                <c:pt idx="1">
                  <c:v>8687.2999999999993</c:v>
                </c:pt>
                <c:pt idx="2">
                  <c:v>8926.1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66114</c:v>
                </c:pt>
                <c:pt idx="1">
                  <c:v>23786.400000000001</c:v>
                </c:pt>
                <c:pt idx="2">
                  <c:v>16893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239994.3</c:v>
                </c:pt>
                <c:pt idx="1">
                  <c:v>241443.7</c:v>
                </c:pt>
                <c:pt idx="2">
                  <c:v>251259.8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982848"/>
        <c:axId val="80165056"/>
        <c:axId val="83968000"/>
      </c:bar3DChart>
      <c:catAx>
        <c:axId val="8398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80165056"/>
        <c:crosses val="autoZero"/>
        <c:auto val="1"/>
        <c:lblAlgn val="ctr"/>
        <c:lblOffset val="100"/>
        <c:noMultiLvlLbl val="0"/>
      </c:catAx>
      <c:valAx>
        <c:axId val="8016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982848"/>
        <c:crosses val="autoZero"/>
        <c:crossBetween val="between"/>
      </c:valAx>
      <c:serAx>
        <c:axId val="83968000"/>
        <c:scaling>
          <c:orientation val="minMax"/>
        </c:scaling>
        <c:delete val="1"/>
        <c:axPos val="b"/>
        <c:majorTickMark val="out"/>
        <c:minorTickMark val="none"/>
        <c:tickLblPos val="nextTo"/>
        <c:crossAx val="80165056"/>
        <c:crosses val="autoZero"/>
      </c:serAx>
    </c:plotArea>
    <c:legend>
      <c:legendPos val="r"/>
      <c:layout>
        <c:manualLayout>
          <c:xMode val="edge"/>
          <c:yMode val="edge"/>
          <c:x val="0.7214474241243104"/>
          <c:y val="0.31819327767000249"/>
          <c:w val="0.2696707282275842"/>
          <c:h val="0.3636134446599950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842177080039534E-2"/>
          <c:y val="9.1894882050142582E-2"/>
          <c:w val="0.57896297372466687"/>
          <c:h val="0.81621023589971486"/>
        </c:manualLayout>
      </c:layout>
      <c:pie3D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B3B3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меры социальной поддержки                       208144,5 тыс. руб.</c:v>
                </c:pt>
                <c:pt idx="1">
                  <c:v>социальное обслуживание                           89903,2 тыс. руб.</c:v>
                </c:pt>
                <c:pt idx="2">
                  <c:v>содержание аппарата                                      16977,8 тыс. руб.</c:v>
                </c:pt>
                <c:pt idx="3">
                  <c:v>315025,5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29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9957302939749333"/>
          <c:y val="0.22502844801756033"/>
          <c:w val="0.2913823915101551"/>
          <c:h val="0.57132098958701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453482855274735"/>
          <c:y val="0.15964558310064267"/>
          <c:w val="0.54544007860693078"/>
          <c:h val="0.740198523503495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ветераны труда</c:v>
                </c:pt>
                <c:pt idx="1">
                  <c:v>ветераны труда Ростовской области</c:v>
                </c:pt>
                <c:pt idx="2">
                  <c:v>труженики тыла</c:v>
                </c:pt>
                <c:pt idx="3">
                  <c:v>пострадавшие от политических репрессий</c:v>
                </c:pt>
                <c:pt idx="4">
                  <c:v>погребение неработающим гражданам</c:v>
                </c:pt>
                <c:pt idx="5">
                  <c:v>получатели жилищных субсидий</c:v>
                </c:pt>
                <c:pt idx="6">
                  <c:v>сельские специалисты</c:v>
                </c:pt>
                <c:pt idx="7">
                  <c:v>федеральные льготники</c:v>
                </c:pt>
                <c:pt idx="8">
                  <c:v>доноры</c:v>
                </c:pt>
                <c:pt idx="9">
                  <c:v>пенсия за выслугу лет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19353.7</c:v>
                </c:pt>
                <c:pt idx="1">
                  <c:v>7384.7</c:v>
                </c:pt>
                <c:pt idx="2">
                  <c:v>176.2</c:v>
                </c:pt>
                <c:pt idx="3">
                  <c:v>369.6</c:v>
                </c:pt>
                <c:pt idx="4">
                  <c:v>313.39999999999998</c:v>
                </c:pt>
                <c:pt idx="5">
                  <c:v>10607.3</c:v>
                </c:pt>
                <c:pt idx="6">
                  <c:v>53049.9</c:v>
                </c:pt>
                <c:pt idx="7">
                  <c:v>13060.4</c:v>
                </c:pt>
                <c:pt idx="8">
                  <c:v>607.5</c:v>
                </c:pt>
                <c:pt idx="9">
                  <c:v>5977.5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8.9570260228641601E-3"/>
          <c:y val="5.8560263543238768E-2"/>
          <c:w val="0.49884200025133818"/>
          <c:h val="0.941439736456761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выплата на детей из многодетных семей</c:v>
                </c:pt>
                <c:pt idx="1">
                  <c:v>ежемесячное пособие на ребенка</c:v>
                </c:pt>
                <c:pt idx="2">
                  <c:v>выплата на детей 1-2 года жизни</c:v>
                </c:pt>
                <c:pt idx="3">
                  <c:v>региональный материнский капитал</c:v>
                </c:pt>
                <c:pt idx="4">
                  <c:v>выплата на полноценное питание</c:v>
                </c:pt>
                <c:pt idx="5">
                  <c:v>оздоровление детей</c:v>
                </c:pt>
                <c:pt idx="6">
                  <c:v>денежная выплата на 3-го ребенка</c:v>
                </c:pt>
                <c:pt idx="7">
                  <c:v>денежная выплата на детей от 3 до 7 лет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5322.6</c:v>
                </c:pt>
                <c:pt idx="1">
                  <c:v>12191.5</c:v>
                </c:pt>
                <c:pt idx="2">
                  <c:v>2195</c:v>
                </c:pt>
                <c:pt idx="3">
                  <c:v>3459.7</c:v>
                </c:pt>
                <c:pt idx="4">
                  <c:v>823.6</c:v>
                </c:pt>
                <c:pt idx="5">
                  <c:v>8957.9</c:v>
                </c:pt>
                <c:pt idx="6">
                  <c:v>19916.599999999999</c:v>
                </c:pt>
                <c:pt idx="7">
                  <c:v>44219.3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754119837610615"/>
          <c:y val="0.14293359163437905"/>
          <c:w val="0.32318788951214078"/>
          <c:h val="0.857066408365620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625256352897725"/>
          <c:y val="0.25319489217777802"/>
          <c:w val="0.80568192257217852"/>
          <c:h val="0.602732037401574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 материнского капитала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117754</c:v>
                </c:pt>
                <c:pt idx="1">
                  <c:v>121287</c:v>
                </c:pt>
                <c:pt idx="2">
                  <c:v>125775</c:v>
                </c:pt>
                <c:pt idx="3">
                  <c:v>130806</c:v>
                </c:pt>
                <c:pt idx="4">
                  <c:v>138001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7887872"/>
        <c:axId val="135162688"/>
        <c:axId val="0"/>
      </c:bar3DChart>
      <c:catAx>
        <c:axId val="87887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162688"/>
        <c:crosses val="autoZero"/>
        <c:auto val="1"/>
        <c:lblAlgn val="ctr"/>
        <c:lblOffset val="100"/>
        <c:noMultiLvlLbl val="0"/>
      </c:catAx>
      <c:valAx>
        <c:axId val="13516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7887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82522662647094"/>
          <c:y val="0.10126888940190862"/>
          <c:w val="0.29967203343772614"/>
          <c:h val="0.12983475510879575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27-4006-BE20-C30AC04903EC}"/>
              </c:ext>
            </c:extLst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87960</c:v>
                </c:pt>
                <c:pt idx="1">
                  <c:v>93214.2</c:v>
                </c:pt>
                <c:pt idx="2">
                  <c:v>99084.7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327-4006-BE20-C30AC04903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1943.2</c:v>
                </c:pt>
                <c:pt idx="1">
                  <c:v>1892.9</c:v>
                </c:pt>
                <c:pt idx="2">
                  <c:v>1955.6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327-4006-BE20-C30AC0490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474688"/>
        <c:axId val="147766016"/>
        <c:axId val="0"/>
      </c:bar3DChart>
      <c:catAx>
        <c:axId val="15147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7766016"/>
        <c:crosses val="autoZero"/>
        <c:auto val="1"/>
        <c:lblAlgn val="ctr"/>
        <c:lblOffset val="100"/>
        <c:noMultiLvlLbl val="0"/>
      </c:catAx>
      <c:valAx>
        <c:axId val="147766016"/>
        <c:scaling>
          <c:orientation val="minMax"/>
          <c:max val="10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1474688"/>
        <c:crosses val="autoZero"/>
        <c:crossBetween val="between"/>
        <c:majorUnit val="50000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предоставление социального обслуживания в стационарной форме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37099.51</c:v>
                </c:pt>
                <c:pt idx="1">
                  <c:v>38070.879999999997</c:v>
                </c:pt>
                <c:pt idx="2">
                  <c:v>38760.5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предоставление социального обслуживания в форме на дому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10153.870000000001</c:v>
                </c:pt>
                <c:pt idx="1">
                  <c:v>10812.02</c:v>
                </c:pt>
                <c:pt idx="2">
                  <c:v>11516.53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42656"/>
        <c:axId val="141445952"/>
        <c:axId val="0"/>
      </c:bar3DChart>
      <c:catAx>
        <c:axId val="79942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41445952"/>
        <c:crosses val="autoZero"/>
        <c:auto val="1"/>
        <c:lblAlgn val="ctr"/>
        <c:lblOffset val="100"/>
        <c:noMultiLvlLbl val="0"/>
      </c:catAx>
      <c:valAx>
        <c:axId val="141445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942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9745185007933589E-2"/>
                  <c:y val="0.201413919252527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29677.05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222895461757397E-3"/>
                  <c:y val="0.174809811697732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31126.7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23355524599872E-3"/>
                  <c:y val="0.168974567976610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35569.300000000003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0445790923515627E-3"/>
                  <c:y val="0.15416458543423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38663.800000000003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222895461758637E-3"/>
                  <c:y val="0.12276086740522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41640.9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611447730878906E-2"/>
                  <c:y val="7.4227501221763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44555.8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10"/>
        <c:shape val="cylinder"/>
        <c:axId val="151476224"/>
        <c:axId val="154961600"/>
        <c:axId val="0"/>
      </c:bar3DChart>
      <c:catAx>
        <c:axId val="15147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4961600"/>
        <c:crosses val="autoZero"/>
        <c:auto val="1"/>
        <c:lblAlgn val="ctr"/>
        <c:lblOffset val="100"/>
        <c:noMultiLvlLbl val="0"/>
      </c:catAx>
      <c:valAx>
        <c:axId val="154961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14762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5390409860748455E-2"/>
          <c:y val="0.93245276321489035"/>
          <c:w val="0.85661760516637753"/>
          <c:h val="5.5087281380676478E-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742A63-D652-4A5E-ADF4-C2D0DF505B2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849B62-C48C-4C03-A485-29430CB4B7CB}">
      <dgm:prSet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2023г</a:t>
          </a:r>
          <a:r>
            <a:rPr lang="ru-RU" dirty="0" smtClean="0"/>
            <a:t>.</a:t>
          </a:r>
          <a:endParaRPr lang="ru-RU" dirty="0"/>
        </a:p>
      </dgm:t>
    </dgm:pt>
    <dgm:pt modelId="{BAC1520E-909D-464A-B1FC-8A0D3E836025}" type="parTrans" cxnId="{663380BC-0F88-4927-B3F2-2787F9435DB2}">
      <dgm:prSet/>
      <dgm:spPr/>
      <dgm:t>
        <a:bodyPr/>
        <a:lstStyle/>
        <a:p>
          <a:endParaRPr lang="ru-RU"/>
        </a:p>
      </dgm:t>
    </dgm:pt>
    <dgm:pt modelId="{49D346DF-5FC3-4731-91EA-26EF26C88897}" type="sibTrans" cxnId="{663380BC-0F88-4927-B3F2-2787F9435DB2}">
      <dgm:prSet/>
      <dgm:spPr/>
      <dgm:t>
        <a:bodyPr/>
        <a:lstStyle/>
        <a:p>
          <a:endParaRPr lang="ru-RU"/>
        </a:p>
      </dgm:t>
    </dgm:pt>
    <dgm:pt modelId="{35B3FBB7-04C2-4070-9237-16C812BDAE21}">
      <dgm:prSet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2024г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E3C2032B-5485-4695-8C4D-79568C388BF6}" type="parTrans" cxnId="{9E9DA001-1F58-45C4-B68B-6E439E310BCC}">
      <dgm:prSet/>
      <dgm:spPr/>
      <dgm:t>
        <a:bodyPr/>
        <a:lstStyle/>
        <a:p>
          <a:endParaRPr lang="ru-RU"/>
        </a:p>
      </dgm:t>
    </dgm:pt>
    <dgm:pt modelId="{DE7DCADA-73B2-49A0-8B32-CD9DC6FC5079}" type="sibTrans" cxnId="{9E9DA001-1F58-45C4-B68B-6E439E310BCC}">
      <dgm:prSet/>
      <dgm:spPr/>
      <dgm:t>
        <a:bodyPr/>
        <a:lstStyle/>
        <a:p>
          <a:endParaRPr lang="ru-RU"/>
        </a:p>
      </dgm:t>
    </dgm:pt>
    <dgm:pt modelId="{9C2125B6-3CB2-4132-A13E-5BDCBEE14B9B}">
      <dgm:prSet/>
      <dgm:spPr>
        <a:solidFill>
          <a:schemeClr val="accent3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2025г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E135EE28-191A-4255-9EA1-935190635590}" type="parTrans" cxnId="{85B54935-3DDE-4EE0-B114-914EC8AD19CA}">
      <dgm:prSet/>
      <dgm:spPr/>
      <dgm:t>
        <a:bodyPr/>
        <a:lstStyle/>
        <a:p>
          <a:endParaRPr lang="ru-RU"/>
        </a:p>
      </dgm:t>
    </dgm:pt>
    <dgm:pt modelId="{6ACA78DE-2871-4F5F-94AE-4E7F85A0B72F}" type="sibTrans" cxnId="{85B54935-3DDE-4EE0-B114-914EC8AD19CA}">
      <dgm:prSet/>
      <dgm:spPr/>
      <dgm:t>
        <a:bodyPr/>
        <a:lstStyle/>
        <a:p>
          <a:endParaRPr lang="ru-RU"/>
        </a:p>
      </dgm:t>
    </dgm:pt>
    <dgm:pt modelId="{602A5EB4-1EA3-455E-8CCF-65A6498F33A2}" type="pres">
      <dgm:prSet presAssocID="{07742A63-D652-4A5E-ADF4-C2D0DF505B2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040D43-5631-4CAB-B63D-7B9424559DE9}" type="pres">
      <dgm:prSet presAssocID="{6C849B62-C48C-4C03-A485-29430CB4B7CB}" presName="posSpace" presStyleCnt="0"/>
      <dgm:spPr/>
    </dgm:pt>
    <dgm:pt modelId="{787C1FA2-270E-488A-9D2D-8060F8D489A7}" type="pres">
      <dgm:prSet presAssocID="{6C849B62-C48C-4C03-A485-29430CB4B7CB}" presName="vertFlow" presStyleCnt="0"/>
      <dgm:spPr/>
    </dgm:pt>
    <dgm:pt modelId="{5389F9EE-CE05-4C6C-A2AF-1F10A6DA6D1C}" type="pres">
      <dgm:prSet presAssocID="{6C849B62-C48C-4C03-A485-29430CB4B7CB}" presName="topSpace" presStyleCnt="0"/>
      <dgm:spPr/>
    </dgm:pt>
    <dgm:pt modelId="{2925016B-1F72-422D-BFBC-8FA0BB01A267}" type="pres">
      <dgm:prSet presAssocID="{6C849B62-C48C-4C03-A485-29430CB4B7CB}" presName="firstComp" presStyleCnt="0"/>
      <dgm:spPr/>
    </dgm:pt>
    <dgm:pt modelId="{06C1BDE1-8A46-47E4-A2F6-D357794C47B9}" type="pres">
      <dgm:prSet presAssocID="{6C849B62-C48C-4C03-A485-29430CB4B7CB}" presName="firstChild" presStyleLbl="bgAccFollowNode1" presStyleIdx="0" presStyleCnt="3" custAng="11846005" custFlipVert="1" custFlipHor="1" custScaleX="9906" custScaleY="3521" custLinFactNeighborX="62058" custLinFactNeighborY="5418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78575185-2064-4656-BFC1-D05E1C1E5CF8}" type="pres">
      <dgm:prSet presAssocID="{6C849B62-C48C-4C03-A485-29430CB4B7CB}" presName="firstChildTx" presStyleLbl="bgAccFollowNode1" presStyleIdx="0" presStyleCnt="3">
        <dgm:presLayoutVars>
          <dgm:bulletEnabled val="1"/>
        </dgm:presLayoutVars>
      </dgm:prSet>
      <dgm:spPr/>
    </dgm:pt>
    <dgm:pt modelId="{B033E1F2-F951-4B1C-A841-E4F64D288864}" type="pres">
      <dgm:prSet presAssocID="{6C849B62-C48C-4C03-A485-29430CB4B7CB}" presName="negSpace" presStyleCnt="0"/>
      <dgm:spPr/>
    </dgm:pt>
    <dgm:pt modelId="{C261844B-5CA8-4EB9-88EA-82415B5D4263}" type="pres">
      <dgm:prSet presAssocID="{6C849B62-C48C-4C03-A485-29430CB4B7CB}" presName="circle" presStyleLbl="node1" presStyleIdx="0" presStyleCnt="3" custScaleX="58742" custScaleY="58742" custLinFactNeighborX="-1992" custLinFactNeighborY="20615"/>
      <dgm:spPr/>
      <dgm:t>
        <a:bodyPr/>
        <a:lstStyle/>
        <a:p>
          <a:endParaRPr lang="ru-RU"/>
        </a:p>
      </dgm:t>
    </dgm:pt>
    <dgm:pt modelId="{803F5EAE-5306-47CE-8141-6D4EC8B9BBE2}" type="pres">
      <dgm:prSet presAssocID="{49D346DF-5FC3-4731-91EA-26EF26C88897}" presName="transSpace" presStyleCnt="0"/>
      <dgm:spPr/>
    </dgm:pt>
    <dgm:pt modelId="{84AE308E-1695-4E5E-8895-68C3D71E8286}" type="pres">
      <dgm:prSet presAssocID="{35B3FBB7-04C2-4070-9237-16C812BDAE21}" presName="posSpace" presStyleCnt="0"/>
      <dgm:spPr/>
    </dgm:pt>
    <dgm:pt modelId="{1F7FA095-C5DC-4324-8F87-137C683B4536}" type="pres">
      <dgm:prSet presAssocID="{35B3FBB7-04C2-4070-9237-16C812BDAE21}" presName="vertFlow" presStyleCnt="0"/>
      <dgm:spPr/>
    </dgm:pt>
    <dgm:pt modelId="{B49B9992-B2C4-4CC5-9DB3-684F05F25403}" type="pres">
      <dgm:prSet presAssocID="{35B3FBB7-04C2-4070-9237-16C812BDAE21}" presName="topSpace" presStyleCnt="0"/>
      <dgm:spPr/>
    </dgm:pt>
    <dgm:pt modelId="{8D0B4A14-4E36-40F1-833B-583A9C25E56D}" type="pres">
      <dgm:prSet presAssocID="{35B3FBB7-04C2-4070-9237-16C812BDAE21}" presName="firstComp" presStyleCnt="0"/>
      <dgm:spPr/>
    </dgm:pt>
    <dgm:pt modelId="{73C65696-EF48-40DD-BE59-66B8AB215AB9}" type="pres">
      <dgm:prSet presAssocID="{35B3FBB7-04C2-4070-9237-16C812BDAE21}" presName="firstChild" presStyleLbl="bgAccFollowNode1" presStyleIdx="1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930466AF-F5C3-423D-A79B-DE8EAD63B829}" type="pres">
      <dgm:prSet presAssocID="{35B3FBB7-04C2-4070-9237-16C812BDAE21}" presName="firstChildTx" presStyleLbl="bgAccFollowNode1" presStyleIdx="1" presStyleCnt="3">
        <dgm:presLayoutVars>
          <dgm:bulletEnabled val="1"/>
        </dgm:presLayoutVars>
      </dgm:prSet>
      <dgm:spPr/>
    </dgm:pt>
    <dgm:pt modelId="{FD993D96-04E9-41B6-93B8-F0FF08C9614B}" type="pres">
      <dgm:prSet presAssocID="{35B3FBB7-04C2-4070-9237-16C812BDAE21}" presName="negSpace" presStyleCnt="0"/>
      <dgm:spPr/>
    </dgm:pt>
    <dgm:pt modelId="{DB82B570-7B7B-4AA8-BAC0-1A6E3CE75247}" type="pres">
      <dgm:prSet presAssocID="{35B3FBB7-04C2-4070-9237-16C812BDAE21}" presName="circle" presStyleLbl="node1" presStyleIdx="1" presStyleCnt="3" custScaleX="60006" custScaleY="60006" custLinFactX="-60213" custLinFactNeighborX="-100000" custLinFactNeighborY="99513"/>
      <dgm:spPr/>
      <dgm:t>
        <a:bodyPr/>
        <a:lstStyle/>
        <a:p>
          <a:endParaRPr lang="ru-RU"/>
        </a:p>
      </dgm:t>
    </dgm:pt>
    <dgm:pt modelId="{BE95DD6A-FF82-4A46-823B-EA7C36D2BF3C}" type="pres">
      <dgm:prSet presAssocID="{DE7DCADA-73B2-49A0-8B32-CD9DC6FC5079}" presName="transSpace" presStyleCnt="0"/>
      <dgm:spPr/>
    </dgm:pt>
    <dgm:pt modelId="{74DC86E2-5D06-43AA-B78D-FB712E336013}" type="pres">
      <dgm:prSet presAssocID="{9C2125B6-3CB2-4132-A13E-5BDCBEE14B9B}" presName="posSpace" presStyleCnt="0"/>
      <dgm:spPr/>
    </dgm:pt>
    <dgm:pt modelId="{ACE48E98-9EB6-42ED-80AE-2CE3DC59954B}" type="pres">
      <dgm:prSet presAssocID="{9C2125B6-3CB2-4132-A13E-5BDCBEE14B9B}" presName="vertFlow" presStyleCnt="0"/>
      <dgm:spPr/>
    </dgm:pt>
    <dgm:pt modelId="{0FAF916D-0134-4F58-9BCD-A8DBFDF72CA3}" type="pres">
      <dgm:prSet presAssocID="{9C2125B6-3CB2-4132-A13E-5BDCBEE14B9B}" presName="topSpace" presStyleCnt="0"/>
      <dgm:spPr/>
    </dgm:pt>
    <dgm:pt modelId="{0197E990-EBD6-45FC-A516-E1963552A67C}" type="pres">
      <dgm:prSet presAssocID="{9C2125B6-3CB2-4132-A13E-5BDCBEE14B9B}" presName="firstComp" presStyleCnt="0"/>
      <dgm:spPr/>
    </dgm:pt>
    <dgm:pt modelId="{DF7579EE-352E-4412-A74D-04EA2C067936}" type="pres">
      <dgm:prSet presAssocID="{9C2125B6-3CB2-4132-A13E-5BDCBEE14B9B}" presName="firstChild" presStyleLbl="bgAccFollowNode1" presStyleIdx="2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1C578707-7A9E-4E0A-B8C3-397422D521C9}" type="pres">
      <dgm:prSet presAssocID="{9C2125B6-3CB2-4132-A13E-5BDCBEE14B9B}" presName="firstChildTx" presStyleLbl="bgAccFollowNode1" presStyleIdx="2" presStyleCnt="3">
        <dgm:presLayoutVars>
          <dgm:bulletEnabled val="1"/>
        </dgm:presLayoutVars>
      </dgm:prSet>
      <dgm:spPr/>
    </dgm:pt>
    <dgm:pt modelId="{3964EED9-B691-45A4-90F7-53158CE49F97}" type="pres">
      <dgm:prSet presAssocID="{9C2125B6-3CB2-4132-A13E-5BDCBEE14B9B}" presName="negSpace" presStyleCnt="0"/>
      <dgm:spPr/>
    </dgm:pt>
    <dgm:pt modelId="{98C2CA79-0C90-4D5B-8938-06998DCE432C}" type="pres">
      <dgm:prSet presAssocID="{9C2125B6-3CB2-4132-A13E-5BDCBEE14B9B}" presName="circle" presStyleLbl="node1" presStyleIdx="2" presStyleCnt="3" custScaleX="60006" custScaleY="60006" custLinFactX="-100000" custLinFactY="79949" custLinFactNeighborX="-139226" custLinFactNeighborY="100000"/>
      <dgm:spPr/>
      <dgm:t>
        <a:bodyPr/>
        <a:lstStyle/>
        <a:p>
          <a:endParaRPr lang="ru-RU"/>
        </a:p>
      </dgm:t>
    </dgm:pt>
  </dgm:ptLst>
  <dgm:cxnLst>
    <dgm:cxn modelId="{3B9D74A0-E5CD-4CA8-ADF1-CED30752CF4A}" type="presOf" srcId="{9C2125B6-3CB2-4132-A13E-5BDCBEE14B9B}" destId="{98C2CA79-0C90-4D5B-8938-06998DCE432C}" srcOrd="0" destOrd="0" presId="urn:microsoft.com/office/officeart/2005/8/layout/hList9"/>
    <dgm:cxn modelId="{AFF347AF-AA5D-4948-996C-634BC29170D3}" type="presOf" srcId="{6C849B62-C48C-4C03-A485-29430CB4B7CB}" destId="{C261844B-5CA8-4EB9-88EA-82415B5D4263}" srcOrd="0" destOrd="0" presId="urn:microsoft.com/office/officeart/2005/8/layout/hList9"/>
    <dgm:cxn modelId="{85B54935-3DDE-4EE0-B114-914EC8AD19CA}" srcId="{07742A63-D652-4A5E-ADF4-C2D0DF505B21}" destId="{9C2125B6-3CB2-4132-A13E-5BDCBEE14B9B}" srcOrd="2" destOrd="0" parTransId="{E135EE28-191A-4255-9EA1-935190635590}" sibTransId="{6ACA78DE-2871-4F5F-94AE-4E7F85A0B72F}"/>
    <dgm:cxn modelId="{4CB89C48-D7D0-411D-971A-E8FC54BD81EA}" type="presOf" srcId="{07742A63-D652-4A5E-ADF4-C2D0DF505B21}" destId="{602A5EB4-1EA3-455E-8CCF-65A6498F33A2}" srcOrd="0" destOrd="0" presId="urn:microsoft.com/office/officeart/2005/8/layout/hList9"/>
    <dgm:cxn modelId="{663380BC-0F88-4927-B3F2-2787F9435DB2}" srcId="{07742A63-D652-4A5E-ADF4-C2D0DF505B21}" destId="{6C849B62-C48C-4C03-A485-29430CB4B7CB}" srcOrd="0" destOrd="0" parTransId="{BAC1520E-909D-464A-B1FC-8A0D3E836025}" sibTransId="{49D346DF-5FC3-4731-91EA-26EF26C88897}"/>
    <dgm:cxn modelId="{28CC6357-4037-4456-807A-7EBEC373436E}" type="presOf" srcId="{35B3FBB7-04C2-4070-9237-16C812BDAE21}" destId="{DB82B570-7B7B-4AA8-BAC0-1A6E3CE75247}" srcOrd="0" destOrd="0" presId="urn:microsoft.com/office/officeart/2005/8/layout/hList9"/>
    <dgm:cxn modelId="{9E9DA001-1F58-45C4-B68B-6E439E310BCC}" srcId="{07742A63-D652-4A5E-ADF4-C2D0DF505B21}" destId="{35B3FBB7-04C2-4070-9237-16C812BDAE21}" srcOrd="1" destOrd="0" parTransId="{E3C2032B-5485-4695-8C4D-79568C388BF6}" sibTransId="{DE7DCADA-73B2-49A0-8B32-CD9DC6FC5079}"/>
    <dgm:cxn modelId="{ED883CA2-D5AD-4E5B-A935-A772ACFDA34E}" type="presParOf" srcId="{602A5EB4-1EA3-455E-8CCF-65A6498F33A2}" destId="{5B040D43-5631-4CAB-B63D-7B9424559DE9}" srcOrd="0" destOrd="0" presId="urn:microsoft.com/office/officeart/2005/8/layout/hList9"/>
    <dgm:cxn modelId="{A13AD4FC-371E-47BE-BF14-5BAA72233D6A}" type="presParOf" srcId="{602A5EB4-1EA3-455E-8CCF-65A6498F33A2}" destId="{787C1FA2-270E-488A-9D2D-8060F8D489A7}" srcOrd="1" destOrd="0" presId="urn:microsoft.com/office/officeart/2005/8/layout/hList9"/>
    <dgm:cxn modelId="{8F753D4B-A407-44DC-9100-32B211B3BD9C}" type="presParOf" srcId="{787C1FA2-270E-488A-9D2D-8060F8D489A7}" destId="{5389F9EE-CE05-4C6C-A2AF-1F10A6DA6D1C}" srcOrd="0" destOrd="0" presId="urn:microsoft.com/office/officeart/2005/8/layout/hList9"/>
    <dgm:cxn modelId="{E2644979-BDFC-49CC-88ED-F0913F22ED29}" type="presParOf" srcId="{787C1FA2-270E-488A-9D2D-8060F8D489A7}" destId="{2925016B-1F72-422D-BFBC-8FA0BB01A267}" srcOrd="1" destOrd="0" presId="urn:microsoft.com/office/officeart/2005/8/layout/hList9"/>
    <dgm:cxn modelId="{3D3B1799-3B02-440F-AB3E-BC5EC956A86C}" type="presParOf" srcId="{2925016B-1F72-422D-BFBC-8FA0BB01A267}" destId="{06C1BDE1-8A46-47E4-A2F6-D357794C47B9}" srcOrd="0" destOrd="0" presId="urn:microsoft.com/office/officeart/2005/8/layout/hList9"/>
    <dgm:cxn modelId="{6D8CC9A3-4CAA-4C8B-87B1-0B0AA466BA4D}" type="presParOf" srcId="{2925016B-1F72-422D-BFBC-8FA0BB01A267}" destId="{78575185-2064-4656-BFC1-D05E1C1E5CF8}" srcOrd="1" destOrd="0" presId="urn:microsoft.com/office/officeart/2005/8/layout/hList9"/>
    <dgm:cxn modelId="{3F2F69C3-D4E2-4EDD-A1C8-DD0694096350}" type="presParOf" srcId="{602A5EB4-1EA3-455E-8CCF-65A6498F33A2}" destId="{B033E1F2-F951-4B1C-A841-E4F64D288864}" srcOrd="2" destOrd="0" presId="urn:microsoft.com/office/officeart/2005/8/layout/hList9"/>
    <dgm:cxn modelId="{72453890-E537-49E1-A2FE-4FE666742309}" type="presParOf" srcId="{602A5EB4-1EA3-455E-8CCF-65A6498F33A2}" destId="{C261844B-5CA8-4EB9-88EA-82415B5D4263}" srcOrd="3" destOrd="0" presId="urn:microsoft.com/office/officeart/2005/8/layout/hList9"/>
    <dgm:cxn modelId="{28DFDA71-4C0C-4FE3-B794-2D25246DD590}" type="presParOf" srcId="{602A5EB4-1EA3-455E-8CCF-65A6498F33A2}" destId="{803F5EAE-5306-47CE-8141-6D4EC8B9BBE2}" srcOrd="4" destOrd="0" presId="urn:microsoft.com/office/officeart/2005/8/layout/hList9"/>
    <dgm:cxn modelId="{CA5E451A-1064-4C43-A9B5-C64C0282CC8E}" type="presParOf" srcId="{602A5EB4-1EA3-455E-8CCF-65A6498F33A2}" destId="{84AE308E-1695-4E5E-8895-68C3D71E8286}" srcOrd="5" destOrd="0" presId="urn:microsoft.com/office/officeart/2005/8/layout/hList9"/>
    <dgm:cxn modelId="{48D4BA87-9B8E-4977-83EB-5A98DBF612DC}" type="presParOf" srcId="{602A5EB4-1EA3-455E-8CCF-65A6498F33A2}" destId="{1F7FA095-C5DC-4324-8F87-137C683B4536}" srcOrd="6" destOrd="0" presId="urn:microsoft.com/office/officeart/2005/8/layout/hList9"/>
    <dgm:cxn modelId="{081748D0-9CEA-41E7-A28D-6C6539AD5646}" type="presParOf" srcId="{1F7FA095-C5DC-4324-8F87-137C683B4536}" destId="{B49B9992-B2C4-4CC5-9DB3-684F05F25403}" srcOrd="0" destOrd="0" presId="urn:microsoft.com/office/officeart/2005/8/layout/hList9"/>
    <dgm:cxn modelId="{21D1F32F-4302-4AA5-BEC5-8C1A5EF29B48}" type="presParOf" srcId="{1F7FA095-C5DC-4324-8F87-137C683B4536}" destId="{8D0B4A14-4E36-40F1-833B-583A9C25E56D}" srcOrd="1" destOrd="0" presId="urn:microsoft.com/office/officeart/2005/8/layout/hList9"/>
    <dgm:cxn modelId="{8F402236-1D6D-4CC2-8F23-14686C4068F8}" type="presParOf" srcId="{8D0B4A14-4E36-40F1-833B-583A9C25E56D}" destId="{73C65696-EF48-40DD-BE59-66B8AB215AB9}" srcOrd="0" destOrd="0" presId="urn:microsoft.com/office/officeart/2005/8/layout/hList9"/>
    <dgm:cxn modelId="{F45FBC31-AD76-4C6B-ADF2-A72EE1137A4C}" type="presParOf" srcId="{8D0B4A14-4E36-40F1-833B-583A9C25E56D}" destId="{930466AF-F5C3-423D-A79B-DE8EAD63B829}" srcOrd="1" destOrd="0" presId="urn:microsoft.com/office/officeart/2005/8/layout/hList9"/>
    <dgm:cxn modelId="{39D447B0-F7F4-473C-A7BD-BA53D2769D58}" type="presParOf" srcId="{602A5EB4-1EA3-455E-8CCF-65A6498F33A2}" destId="{FD993D96-04E9-41B6-93B8-F0FF08C9614B}" srcOrd="7" destOrd="0" presId="urn:microsoft.com/office/officeart/2005/8/layout/hList9"/>
    <dgm:cxn modelId="{A4A43F79-ACD1-430F-825C-02B2D5DFACBB}" type="presParOf" srcId="{602A5EB4-1EA3-455E-8CCF-65A6498F33A2}" destId="{DB82B570-7B7B-4AA8-BAC0-1A6E3CE75247}" srcOrd="8" destOrd="0" presId="urn:microsoft.com/office/officeart/2005/8/layout/hList9"/>
    <dgm:cxn modelId="{692727E2-782E-4F4E-BA6F-5C618AAFA122}" type="presParOf" srcId="{602A5EB4-1EA3-455E-8CCF-65A6498F33A2}" destId="{BE95DD6A-FF82-4A46-823B-EA7C36D2BF3C}" srcOrd="9" destOrd="0" presId="urn:microsoft.com/office/officeart/2005/8/layout/hList9"/>
    <dgm:cxn modelId="{8648F74C-7575-48A4-8082-36BA60BE5B3E}" type="presParOf" srcId="{602A5EB4-1EA3-455E-8CCF-65A6498F33A2}" destId="{74DC86E2-5D06-43AA-B78D-FB712E336013}" srcOrd="10" destOrd="0" presId="urn:microsoft.com/office/officeart/2005/8/layout/hList9"/>
    <dgm:cxn modelId="{8CB2FEB0-EF0D-441F-8065-68E7830E282C}" type="presParOf" srcId="{602A5EB4-1EA3-455E-8CCF-65A6498F33A2}" destId="{ACE48E98-9EB6-42ED-80AE-2CE3DC59954B}" srcOrd="11" destOrd="0" presId="urn:microsoft.com/office/officeart/2005/8/layout/hList9"/>
    <dgm:cxn modelId="{293741FF-51F1-44A0-9F88-5DC833F50715}" type="presParOf" srcId="{ACE48E98-9EB6-42ED-80AE-2CE3DC59954B}" destId="{0FAF916D-0134-4F58-9BCD-A8DBFDF72CA3}" srcOrd="0" destOrd="0" presId="urn:microsoft.com/office/officeart/2005/8/layout/hList9"/>
    <dgm:cxn modelId="{8F5821A1-DE46-495F-957A-CFF813F0B937}" type="presParOf" srcId="{ACE48E98-9EB6-42ED-80AE-2CE3DC59954B}" destId="{0197E990-EBD6-45FC-A516-E1963552A67C}" srcOrd="1" destOrd="0" presId="urn:microsoft.com/office/officeart/2005/8/layout/hList9"/>
    <dgm:cxn modelId="{A3095A56-EC36-4D07-AAD6-10F5E5DEC11F}" type="presParOf" srcId="{0197E990-EBD6-45FC-A516-E1963552A67C}" destId="{DF7579EE-352E-4412-A74D-04EA2C067936}" srcOrd="0" destOrd="0" presId="urn:microsoft.com/office/officeart/2005/8/layout/hList9"/>
    <dgm:cxn modelId="{70F71A2C-6396-4ED3-B460-ED212B92BA77}" type="presParOf" srcId="{0197E990-EBD6-45FC-A516-E1963552A67C}" destId="{1C578707-7A9E-4E0A-B8C3-397422D521C9}" srcOrd="1" destOrd="0" presId="urn:microsoft.com/office/officeart/2005/8/layout/hList9"/>
    <dgm:cxn modelId="{AAF882A4-2D99-41E7-9386-A57E8FFB0130}" type="presParOf" srcId="{602A5EB4-1EA3-455E-8CCF-65A6498F33A2}" destId="{3964EED9-B691-45A4-90F7-53158CE49F97}" srcOrd="12" destOrd="0" presId="urn:microsoft.com/office/officeart/2005/8/layout/hList9"/>
    <dgm:cxn modelId="{5C527A8F-754F-43AB-8D72-321BAA584003}" type="presParOf" srcId="{602A5EB4-1EA3-455E-8CCF-65A6498F33A2}" destId="{98C2CA79-0C90-4D5B-8938-06998DCE432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1BDE1-8A46-47E4-A2F6-D357794C47B9}">
      <dsp:nvSpPr>
        <dsp:cNvPr id="0" name=""/>
        <dsp:cNvSpPr/>
      </dsp:nvSpPr>
      <dsp:spPr>
        <a:xfrm rot="11846005" flipH="1" flipV="1">
          <a:off x="3103793" y="2634220"/>
          <a:ext cx="161996" cy="45721"/>
        </a:xfrm>
        <a:prstGeom prst="rect">
          <a:avLst/>
        </a:prstGeom>
        <a:noFill/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1844B-5CA8-4EB9-88EA-82415B5D4263}">
      <dsp:nvSpPr>
        <dsp:cNvPr id="0" name=""/>
        <dsp:cNvSpPr/>
      </dsp:nvSpPr>
      <dsp:spPr>
        <a:xfrm>
          <a:off x="0" y="1685865"/>
          <a:ext cx="762403" cy="762403"/>
        </a:xfrm>
        <a:prstGeom prst="ellipse">
          <a:avLst/>
        </a:prstGeom>
        <a:solidFill>
          <a:schemeClr val="accent3"/>
        </a:solidFill>
        <a:ln w="400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2023г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111651" y="1797516"/>
        <a:ext cx="539101" cy="539101"/>
      </dsp:txXfrm>
    </dsp:sp>
    <dsp:sp modelId="{73C65696-EF48-40DD-BE59-66B8AB215AB9}">
      <dsp:nvSpPr>
        <dsp:cNvPr id="0" name=""/>
        <dsp:cNvSpPr/>
      </dsp:nvSpPr>
      <dsp:spPr>
        <a:xfrm>
          <a:off x="3750005" y="1937460"/>
          <a:ext cx="1946826" cy="1298533"/>
        </a:xfrm>
        <a:prstGeom prst="rect">
          <a:avLst/>
        </a:prstGeom>
        <a:noFill/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2B570-7B7B-4AA8-BAC0-1A6E3CE75247}">
      <dsp:nvSpPr>
        <dsp:cNvPr id="0" name=""/>
        <dsp:cNvSpPr/>
      </dsp:nvSpPr>
      <dsp:spPr>
        <a:xfrm>
          <a:off x="0" y="2709870"/>
          <a:ext cx="778808" cy="778808"/>
        </a:xfrm>
        <a:prstGeom prst="ellipse">
          <a:avLst/>
        </a:prstGeom>
        <a:solidFill>
          <a:schemeClr val="accent3"/>
        </a:solidFill>
        <a:ln w="400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2024г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14054" y="2823924"/>
        <a:ext cx="550700" cy="550700"/>
      </dsp:txXfrm>
    </dsp:sp>
    <dsp:sp modelId="{DF7579EE-352E-4412-A74D-04EA2C067936}">
      <dsp:nvSpPr>
        <dsp:cNvPr id="0" name=""/>
        <dsp:cNvSpPr/>
      </dsp:nvSpPr>
      <dsp:spPr>
        <a:xfrm>
          <a:off x="6475640" y="1937460"/>
          <a:ext cx="1946826" cy="1298533"/>
        </a:xfrm>
        <a:prstGeom prst="rect">
          <a:avLst/>
        </a:prstGeom>
        <a:noFill/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2CA79-0C90-4D5B-8938-06998DCE432C}">
      <dsp:nvSpPr>
        <dsp:cNvPr id="0" name=""/>
        <dsp:cNvSpPr/>
      </dsp:nvSpPr>
      <dsp:spPr>
        <a:xfrm>
          <a:off x="0" y="3753836"/>
          <a:ext cx="778808" cy="778808"/>
        </a:xfrm>
        <a:prstGeom prst="ellipse">
          <a:avLst/>
        </a:prstGeom>
        <a:solidFill>
          <a:schemeClr val="accent3"/>
        </a:solidFill>
        <a:ln w="400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2025г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14054" y="3867890"/>
        <a:ext cx="550700" cy="550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58949-3136-4C3D-A755-87ED33ADB48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EF3E-084A-4118-885C-00CA467D1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6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EF3E-084A-4118-885C-00CA467D1BD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6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8007-D243-468D-BB93-129936F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32D7-6DB4-4E84-AD21-A35E6297DE66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F3CE-BFB3-4598-9EB9-68EB4725C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5D3F-10F5-4C76-8534-C49149D2530B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1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9D695-EDC6-4E72-AC5A-7C93E2F2D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4929-205F-43BC-AE70-B213CFF5F62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2457-57AB-44D3-B245-319A9A9D4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D79E-171C-4335-8320-EBCBFA8713D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5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6BF8-B93E-42BC-8E49-D27DC10C6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3123-FC32-486F-ABA7-461F8AA3F430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0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EC829-5B43-40C4-9603-B07AC8E01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928B-827C-4467-88B5-FB9EBA7AEDB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3675-662F-425D-883B-13FCF60E6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416D-E96B-4E91-9256-60CA77BD0FA9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BE84-8204-4B9E-A9EB-157007C6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BAA4-0166-4208-BD6F-2A4860A45397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8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956F-9B0D-4E4D-BDF8-7C520C32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D2AB-E778-4E80-978C-547C823DAE48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3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6D61-9856-447A-AF0D-A60FDE2B3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9B99-2628-4DFE-AA87-A0E8589DE4C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6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1B96-5AD5-4860-8CD7-C147A2455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BA22B-9629-47D9-949B-7CCAE92D8BFF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D3169F-23E8-4122-98DC-AC35FAE94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C6E7F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93591-0ADA-4876-946C-CF5858572E05}" type="datetimeFigureOut">
              <a:rPr lang="ru-RU">
                <a:solidFill>
                  <a:srgbClr val="C6E7FC"/>
                </a:solidFill>
              </a:rPr>
              <a:pPr>
                <a:defRPr/>
              </a:pPr>
              <a:t>17.03.2023</a:t>
            </a:fld>
            <a:endParaRPr lang="ru-RU">
              <a:solidFill>
                <a:srgbClr val="C6E7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5BD078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A5D02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F5C040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990600" y="1295400"/>
            <a:ext cx="7026275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Бюджет Управления социальной защиты населения Администрации Усть-Донецкого района </a:t>
            </a:r>
          </a:p>
          <a:p>
            <a:pPr algn="ctr" eaLnBrk="1" hangingPunct="1"/>
            <a:r>
              <a:rPr lang="ru-RU" sz="3800" b="1" dirty="0" smtClean="0">
                <a:solidFill>
                  <a:srgbClr val="CC0000"/>
                </a:solidFill>
                <a:latin typeface="Tahoma" pitchFamily="34" charset="0"/>
                <a:cs typeface="Arial" charset="0"/>
              </a:rPr>
              <a:t>на 2023 год и плановый период 2024-2025 годов</a:t>
            </a:r>
          </a:p>
          <a:p>
            <a:pPr algn="ctr" eaLnBrk="1" hangingPunct="1"/>
            <a:endParaRPr lang="ru-RU" sz="4000" b="1" dirty="0">
              <a:solidFill>
                <a:srgbClr val="CC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2" name="Номер слайда 3"/>
          <p:cNvSpPr txBox="1">
            <a:spLocks noGrp="1"/>
          </p:cNvSpPr>
          <p:nvPr/>
        </p:nvSpPr>
        <p:spPr bwMode="auto">
          <a:xfrm>
            <a:off x="8505825" y="6524625"/>
            <a:ext cx="638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ru-RU" sz="12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800200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Размеры проиндексированных  пособий с 01.01.2023г.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1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6565319"/>
              </p:ext>
            </p:extLst>
          </p:nvPr>
        </p:nvGraphicFramePr>
        <p:xfrm>
          <a:off x="4067945" y="1484785"/>
          <a:ext cx="4680520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289"/>
                <a:gridCol w="1040115"/>
                <a:gridCol w="1040116"/>
              </a:tblGrid>
              <a:tr h="581241">
                <a:tc>
                  <a:txBody>
                    <a:bodyPr/>
                    <a:lstStyle/>
                    <a:p>
                      <a:endParaRPr lang="ru-RU" sz="1500" dirty="0" smtClean="0"/>
                    </a:p>
                    <a:p>
                      <a:r>
                        <a:rPr lang="ru-RU" sz="1500" dirty="0" smtClean="0"/>
                        <a:t>                Вид пособия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С 01.01.2022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С 01.01.2023</a:t>
                      </a:r>
                      <a:endParaRPr lang="ru-RU" sz="1400" dirty="0"/>
                    </a:p>
                  </a:txBody>
                  <a:tcPr/>
                </a:tc>
              </a:tr>
              <a:tr h="5166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Ежемесячная денежная выплата на полноценное питание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1237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1306</a:t>
                      </a:r>
                      <a:endParaRPr lang="ru-RU" sz="1400" dirty="0"/>
                    </a:p>
                  </a:txBody>
                  <a:tcPr/>
                </a:tc>
              </a:tr>
              <a:tr h="936444">
                <a:tc>
                  <a:txBody>
                    <a:bodyPr/>
                    <a:lstStyle/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</a:t>
                      </a:r>
                    </a:p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-на ребенка одинокой матери </a:t>
                      </a:r>
                    </a:p>
                    <a:p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-на ребенка, родители которого уклоняются от уплаты алиментов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472</a:t>
                      </a:r>
                    </a:p>
                    <a:p>
                      <a:r>
                        <a:rPr lang="ru-RU" sz="1400" dirty="0" smtClean="0"/>
                        <a:t>944</a:t>
                      </a:r>
                    </a:p>
                    <a:p>
                      <a:r>
                        <a:rPr lang="ru-RU" sz="1400" dirty="0" smtClean="0"/>
                        <a:t>708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498</a:t>
                      </a:r>
                    </a:p>
                    <a:p>
                      <a:r>
                        <a:rPr lang="ru-RU" sz="1400" dirty="0" smtClean="0"/>
                        <a:t>966</a:t>
                      </a:r>
                    </a:p>
                    <a:p>
                      <a:r>
                        <a:rPr lang="ru-RU" sz="1400" dirty="0" smtClean="0"/>
                        <a:t>747</a:t>
                      </a:r>
                      <a:endParaRPr lang="ru-RU" sz="1400" dirty="0"/>
                    </a:p>
                  </a:txBody>
                  <a:tcPr/>
                </a:tc>
              </a:tr>
              <a:tr h="656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498</a:t>
                      </a:r>
                      <a:endParaRPr lang="ru-RU" sz="1400" dirty="0"/>
                    </a:p>
                  </a:txBody>
                  <a:tcPr/>
                </a:tc>
              </a:tr>
              <a:tr h="5564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936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988</a:t>
                      </a:r>
                      <a:endParaRPr lang="ru-RU" sz="1400" dirty="0"/>
                    </a:p>
                  </a:txBody>
                  <a:tcPr/>
                </a:tc>
              </a:tr>
              <a:tr h="67811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 денежные выплаты на третьего и  последующих детей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9658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10190</a:t>
                      </a:r>
                      <a:endParaRPr lang="ru-RU" sz="1400" dirty="0"/>
                    </a:p>
                  </a:txBody>
                  <a:tcPr/>
                </a:tc>
              </a:tr>
              <a:tr h="12593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Выплаты на детей в возрасте от трех лет до семи в размере</a:t>
                      </a:r>
                      <a:r>
                        <a:rPr lang="en-US" sz="1200" dirty="0" smtClean="0"/>
                        <a:t>: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-50%</a:t>
                      </a:r>
                    </a:p>
                    <a:p>
                      <a:r>
                        <a:rPr lang="ru-RU" sz="1200" dirty="0" smtClean="0"/>
                        <a:t>-75%</a:t>
                      </a:r>
                    </a:p>
                    <a:p>
                      <a:r>
                        <a:rPr lang="ru-RU" sz="1200" dirty="0" smtClean="0"/>
                        <a:t>100%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6054</a:t>
                      </a:r>
                    </a:p>
                    <a:p>
                      <a:r>
                        <a:rPr lang="ru-RU" sz="1400" dirty="0" smtClean="0"/>
                        <a:t>9081</a:t>
                      </a:r>
                    </a:p>
                    <a:p>
                      <a:r>
                        <a:rPr lang="ru-RU" sz="1400" dirty="0" smtClean="0"/>
                        <a:t>12108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  <a:p>
                      <a:r>
                        <a:rPr lang="ru-RU" sz="1400" dirty="0" smtClean="0"/>
                        <a:t>6879,50</a:t>
                      </a:r>
                    </a:p>
                    <a:p>
                      <a:r>
                        <a:rPr lang="ru-RU" sz="1400" dirty="0" smtClean="0"/>
                        <a:t>10319,25</a:t>
                      </a:r>
                    </a:p>
                    <a:p>
                      <a:r>
                        <a:rPr lang="ru-RU" sz="1400" dirty="0" smtClean="0"/>
                        <a:t>13759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25933"/>
            <a:ext cx="3528392" cy="2646294"/>
          </a:xfrm>
        </p:spPr>
      </p:pic>
    </p:spTree>
    <p:extLst>
      <p:ext uri="{BB962C8B-B14F-4D97-AF65-F5344CB8AC3E}">
        <p14:creationId xmlns:p14="http://schemas.microsoft.com/office/powerpoint/2010/main" val="92861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655160" y="260649"/>
            <a:ext cx="6381336" cy="12241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200" b="1" dirty="0" smtClean="0">
              <a:solidFill>
                <a:srgbClr val="CC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Региональный </a:t>
            </a: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материнский (семейный) капитал на </a:t>
            </a: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детей</a:t>
            </a:r>
            <a:endParaRPr lang="ru-RU" sz="2800" dirty="0" smtClean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510139836"/>
              </p:ext>
            </p:extLst>
          </p:nvPr>
        </p:nvGraphicFramePr>
        <p:xfrm>
          <a:off x="395536" y="2060849"/>
          <a:ext cx="8424936" cy="465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548680"/>
            <a:ext cx="28803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19872" y="2170311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С 01.01.2012г. вступил в силу Областной закон от 18.11.2011г. № 727-ЗС «</a:t>
            </a:r>
            <a:r>
              <a:rPr lang="ru-RU" sz="1600" dirty="0" smtClean="0"/>
              <a:t>О региональном </a:t>
            </a:r>
            <a:r>
              <a:rPr lang="ru-RU" sz="1600" dirty="0"/>
              <a:t>материнском капитале». Размер материнского капитала </a:t>
            </a:r>
            <a:r>
              <a:rPr lang="ru-RU" sz="1600" dirty="0" smtClean="0"/>
              <a:t>ежегодно индексируется.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Бюджетом на </a:t>
            </a:r>
            <a:r>
              <a:rPr lang="ru-RU" sz="1600" b="1" dirty="0" smtClean="0">
                <a:solidFill>
                  <a:srgbClr val="C00000"/>
                </a:solidFill>
              </a:rPr>
              <a:t>2023 </a:t>
            </a:r>
            <a:r>
              <a:rPr lang="ru-RU" sz="1600" b="1" dirty="0" smtClean="0">
                <a:solidFill>
                  <a:srgbClr val="C00000"/>
                </a:solidFill>
              </a:rPr>
              <a:t>год и плановый период </a:t>
            </a:r>
            <a:r>
              <a:rPr lang="ru-RU" sz="1600" b="1" dirty="0" smtClean="0">
                <a:solidFill>
                  <a:srgbClr val="C00000"/>
                </a:solidFill>
              </a:rPr>
              <a:t>2024 </a:t>
            </a:r>
            <a:r>
              <a:rPr lang="ru-RU" sz="1600" b="1" dirty="0" smtClean="0">
                <a:solidFill>
                  <a:srgbClr val="C00000"/>
                </a:solidFill>
              </a:rPr>
              <a:t>и </a:t>
            </a:r>
            <a:r>
              <a:rPr lang="ru-RU" sz="1600" b="1" dirty="0" smtClean="0">
                <a:solidFill>
                  <a:srgbClr val="C00000"/>
                </a:solidFill>
              </a:rPr>
              <a:t>2025 </a:t>
            </a:r>
            <a:r>
              <a:rPr lang="ru-RU" sz="1600" b="1" dirty="0" smtClean="0">
                <a:solidFill>
                  <a:srgbClr val="C00000"/>
                </a:solidFill>
              </a:rPr>
              <a:t>годов утверждено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547664" y="4293096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47664" y="5301208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47664" y="6309320"/>
            <a:ext cx="301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79712" y="4077072"/>
            <a:ext cx="108012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</a:rPr>
              <a:t>3459,7</a:t>
            </a:r>
            <a:r>
              <a:rPr lang="ru-RU" sz="1300" dirty="0" smtClean="0">
                <a:solidFill>
                  <a:schemeClr val="tx1"/>
                </a:solidFill>
              </a:rPr>
              <a:t> т</a:t>
            </a:r>
            <a:r>
              <a:rPr lang="ru-RU" sz="1300" dirty="0" smtClean="0">
                <a:solidFill>
                  <a:schemeClr val="tx1"/>
                </a:solidFill>
              </a:rPr>
              <a:t>. р.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79712" y="4941168"/>
            <a:ext cx="115212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accent1"/>
                </a:solidFill>
              </a:rPr>
              <a:t>3598,2</a:t>
            </a:r>
            <a:r>
              <a:rPr lang="ru-RU" sz="1300" dirty="0" smtClean="0">
                <a:solidFill>
                  <a:prstClr val="black"/>
                </a:solidFill>
              </a:rPr>
              <a:t> </a:t>
            </a:r>
            <a:r>
              <a:rPr lang="ru-RU" sz="1300" dirty="0" smtClean="0">
                <a:solidFill>
                  <a:prstClr val="black"/>
                </a:solidFill>
              </a:rPr>
              <a:t>т. р.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49384" y="6021288"/>
            <a:ext cx="12104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 smtClean="0">
                <a:solidFill>
                  <a:schemeClr val="accent1"/>
                </a:solidFill>
              </a:rPr>
              <a:t>3742,1</a:t>
            </a:r>
            <a:r>
              <a:rPr lang="ru-RU" sz="1300" dirty="0" smtClean="0">
                <a:solidFill>
                  <a:prstClr val="black"/>
                </a:solidFill>
              </a:rPr>
              <a:t> </a:t>
            </a:r>
            <a:r>
              <a:rPr lang="ru-RU" sz="1300" dirty="0" smtClean="0">
                <a:solidFill>
                  <a:prstClr val="black"/>
                </a:solidFill>
              </a:rPr>
              <a:t>т. р.</a:t>
            </a:r>
            <a:endParaRPr lang="ru-RU" sz="1300" dirty="0">
              <a:solidFill>
                <a:prstClr val="black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5524516"/>
              </p:ext>
            </p:extLst>
          </p:nvPr>
        </p:nvGraphicFramePr>
        <p:xfrm>
          <a:off x="3399994" y="2852936"/>
          <a:ext cx="5328592" cy="359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174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5416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Социальное обслуживание граждан 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пожилого возраста и инвалидов</a:t>
            </a:r>
            <a:br>
              <a:rPr lang="ru-RU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бюджета на 2023 год и плановый период на 2024 и 2025 годов  по МБУ «ЦСО»  за счет средств областного и местного бюджетов на финансовое обеспечение муниципального задания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783730"/>
              </p:ext>
            </p:extLst>
          </p:nvPr>
        </p:nvGraphicFramePr>
        <p:xfrm>
          <a:off x="457200" y="2132856"/>
          <a:ext cx="7620000" cy="42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ru-RU" sz="3600" dirty="0" smtClean="0"/>
              <a:t>       Нормативные затраты на одного 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обслуживаемого по МБУ «ЦСО»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39944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25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80920" cy="1143000"/>
          </a:xfrm>
        </p:spPr>
        <p:txBody>
          <a:bodyPr/>
          <a:lstStyle/>
          <a:p>
            <a:r>
              <a:rPr lang="ru-RU" sz="4300" dirty="0">
                <a:solidFill>
                  <a:srgbClr val="FF0000"/>
                </a:solidFill>
              </a:rPr>
              <a:t>Рост уровня заработной платы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2890664" cy="4590288"/>
          </a:xfrm>
        </p:spPr>
        <p:txBody>
          <a:bodyPr/>
          <a:lstStyle/>
          <a:p>
            <a:pPr marL="114300" lvl="0" indent="0" algn="ctr">
              <a:buClr>
                <a:srgbClr val="4E67C8"/>
              </a:buClr>
              <a:buNone/>
            </a:pPr>
            <a:r>
              <a:rPr lang="ru-RU" sz="2400" b="1" dirty="0">
                <a:solidFill>
                  <a:prstClr val="black"/>
                </a:solidFill>
              </a:rPr>
              <a:t>Указ Президента РФ от 7 мая 2012 №597</a:t>
            </a:r>
          </a:p>
          <a:p>
            <a:pPr lvl="0">
              <a:buClr>
                <a:srgbClr val="4E67C8"/>
              </a:buClr>
            </a:pPr>
            <a:endParaRPr lang="ru-RU" dirty="0">
              <a:solidFill>
                <a:prstClr val="black"/>
              </a:solidFill>
            </a:endParaRPr>
          </a:p>
          <a:p>
            <a:pPr marL="114300" lvl="0" indent="0" algn="ctr">
              <a:buClr>
                <a:srgbClr val="4E67C8"/>
              </a:buClr>
              <a:buNone/>
            </a:pPr>
            <a:r>
              <a:rPr lang="ru-RU" sz="2400" dirty="0">
                <a:solidFill>
                  <a:prstClr val="black"/>
                </a:solidFill>
              </a:rPr>
              <a:t>увеличение заработной платы социальным работникам</a:t>
            </a: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40546835"/>
              </p:ext>
            </p:extLst>
          </p:nvPr>
        </p:nvGraphicFramePr>
        <p:xfrm>
          <a:off x="3275856" y="1628800"/>
          <a:ext cx="5616624" cy="4448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89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Бюджет на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2023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 и плановый период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2024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2025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годов, утвержден Решением Собрания депутатов  Усть-Донецкого района от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21.12.2022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года №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123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«О бюджете Усть-Донецкого района на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2023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 и на плановый период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2024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2025 </a:t>
            </a:r>
            <a:r>
              <a:rPr lang="ru-RU" sz="2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годов»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75588"/>
              </p:ext>
            </p:extLst>
          </p:nvPr>
        </p:nvGraphicFramePr>
        <p:xfrm>
          <a:off x="395536" y="1988840"/>
          <a:ext cx="85792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78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6"/>
          <p:cNvSpPr txBox="1">
            <a:spLocks/>
          </p:cNvSpPr>
          <p:nvPr/>
        </p:nvSpPr>
        <p:spPr bwMode="auto">
          <a:xfrm>
            <a:off x="395537" y="500042"/>
            <a:ext cx="842493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Управлении социальной защиты населения Администрации Усть-Донецкого района действуют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 муниципальные программы, которые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носят социальную 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направленность: </a:t>
            </a:r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Социальная поддержка граждан»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 «</a:t>
            </a:r>
            <a:r>
              <a:rPr lang="ru-RU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Доступная среда». </a:t>
            </a: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программы включены мероприятия по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реализации прав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граждан на социальную поддержку семей, имеющих детей,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поощрение многодетности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улучшение качества жизни отдельных категорий граждан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предоставление </a:t>
            </a:r>
            <a:r>
              <a:rPr lang="ru-RU" sz="15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мер социальной поддержки и социального </a:t>
            </a:r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обслуживания населения.</a:t>
            </a: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57224" y="3143249"/>
            <a:ext cx="7543800" cy="429767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Основные цели программы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3786190"/>
            <a:ext cx="8134672" cy="2739154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1. Создание </a:t>
            </a:r>
            <a:r>
              <a:rPr lang="ru-RU" sz="1600" dirty="0">
                <a:solidFill>
                  <a:schemeClr val="tx2"/>
                </a:solidFill>
                <a:latin typeface="Tahoma" pitchFamily="34" charset="0"/>
              </a:rPr>
              <a:t>условий для роста благосостояния граждан - получателей </a:t>
            </a:r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мер социальной поддержки.</a:t>
            </a:r>
            <a:endParaRPr lang="ru-RU" sz="1600" dirty="0">
              <a:solidFill>
                <a:schemeClr val="tx2"/>
              </a:solidFill>
              <a:latin typeface="Tahoma" pitchFamily="34" charset="0"/>
            </a:endParaRP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2. Повышение доступности социального обслуживания.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3. Обеспечение беспрепятственного доступа к приоритетным объектам и услугам в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приоритетных сферах жизнедеятельности инвалидов и других маломобильных групп </a:t>
            </a:r>
          </a:p>
          <a:p>
            <a:pPr marL="342900" indent="-342900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населения на территории Усть-Донецкого района</a:t>
            </a:r>
          </a:p>
          <a:p>
            <a:pPr marL="342900" indent="-342900"/>
            <a:endParaRPr lang="ru-RU" sz="1600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ahoma" pitchFamily="34" charset="0"/>
              </a:rPr>
              <a:t>Практически все расходы УСЗН Администрации Усть-Донецкого района включены в программу «Социальная поддержка граждан», что позволяет обеспечить программно-целевой принцип планирования и исполнения бюджета, увязать расходы с получаемыми результатами.</a:t>
            </a:r>
          </a:p>
          <a:p>
            <a:pPr marL="342900" indent="-342900"/>
            <a:r>
              <a:rPr lang="ru-RU" sz="15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endParaRPr lang="ru-RU" sz="15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42617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</a:t>
            </a: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бюджета УСЗН Администрации Усть-Донецкого района на </a:t>
            </a:r>
            <a:r>
              <a:rPr lang="ru-RU" sz="2400" b="1" spc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2023г</a:t>
            </a:r>
            <a:r>
              <a:rPr lang="ru-RU" sz="2400" b="1" spc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ru-RU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419542"/>
              </p:ext>
            </p:extLst>
          </p:nvPr>
        </p:nvGraphicFramePr>
        <p:xfrm>
          <a:off x="539552" y="1844824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4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Распределение бюджета по законам социальной направленности и программам</a:t>
            </a:r>
            <a:endParaRPr lang="ru-RU" sz="25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59734"/>
              </p:ext>
            </p:extLst>
          </p:nvPr>
        </p:nvGraphicFramePr>
        <p:xfrm>
          <a:off x="457200" y="1600200"/>
          <a:ext cx="825820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8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1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64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программа «Социальная поддержка граждан»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19353,7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20113,2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20904,1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ветеранов труда </a:t>
                      </a:r>
                    </a:p>
                    <a:p>
                      <a:r>
                        <a:rPr lang="ru-RU" sz="1300" b="1" baseline="0" dirty="0" smtClean="0"/>
                        <a:t>Ростовской области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7384,7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7673,6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7974,3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отдельных категорий граждан, работающих и проживающих в сельской местности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53049,9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55080,6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57179,5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 реабилитированных лиц и лиц, признанных пострадавшими от  политических репрессий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369,6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384,4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399,5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мер социальной поддержки тружеников тыла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176,2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183,3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190,7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выплаты на детей 1-2 года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2195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2283,8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2377,2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Денежные выплаты на каждого ребенка из многодетных семей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5322,6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5531,8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5750,4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Ежемесячные денежные выплаты на третьего и  последующих детей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19916,6</a:t>
                      </a:r>
                      <a:endParaRPr lang="ru-RU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12073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3523,2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 пособие на ребенка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12191,5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12677,5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13187,2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990480"/>
              </p:ext>
            </p:extLst>
          </p:nvPr>
        </p:nvGraphicFramePr>
        <p:xfrm>
          <a:off x="428596" y="285728"/>
          <a:ext cx="8175852" cy="5761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4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20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5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материнский (семейный) капитал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3459,7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3598,2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3742,1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218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Ежемесячная денежная выплата на полноценное питание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823,6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857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891,8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Выплата социального пособия на погребение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313,4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325,9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338,9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0289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Ежегодная денежная выплата лицам, награжденным нагрудным знаком «Почетный донор России» 	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607,5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631,9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657,1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3532">
                <a:tc>
                  <a:txBody>
                    <a:bodyPr/>
                    <a:lstStyle/>
                    <a:p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жилищно-коммунальных услуг ветеранам и гражданам, подвергшимся воздействию радиации вследствие радиационных аварий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13060,4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13282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13285,5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9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Ежемесячные выплаты на детей с </a:t>
                      </a:r>
                      <a:r>
                        <a:rPr kumimoji="0" lang="ru-RU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фенилкетонурией</a:t>
                      </a:r>
                      <a:endParaRPr kumimoji="0" lang="ru-RU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153,3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159,4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82,9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55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Пенсии муниципальным служащим за выслугу лет</a:t>
                      </a:r>
                      <a:endParaRPr kumimoji="0" lang="ru-RU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5977,5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6194,7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6362,3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Оздоровление детей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8657,9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9004,2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9364,4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00289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Субсидия на оплату  жилого помещения и коммунальных услуг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10607,3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11010,5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11428,9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Деятельность аппарата управления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691,8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599,7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608,2</a:t>
                      </a:r>
                      <a:endParaRPr lang="ru-RU" sz="1500" baseline="0" dirty="0"/>
                    </a:p>
                  </a:txBody>
                  <a:tcPr/>
                </a:tc>
              </a:tr>
              <a:tr h="353784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Организация исполнительно-распорядительных функции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16286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17145,6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17790,4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Расходы на приобретение компьютерной техники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043286"/>
              </p:ext>
            </p:extLst>
          </p:nvPr>
        </p:nvGraphicFramePr>
        <p:xfrm>
          <a:off x="457200" y="571481"/>
          <a:ext cx="8266642" cy="5856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0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78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Меры социальной поддержки 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Выплаты на детей в возрасте от трех лет до семи</a:t>
                      </a:r>
                    </a:p>
                    <a:p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44219,3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Субвенция бюджетному учреждению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87503,5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92808,9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98649,9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Деятельность  МБУ «ЦСО»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1515,1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1876,9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1938,4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baseline="0" dirty="0" smtClean="0"/>
                        <a:t>Обеспечение транспортом к месту отдыха и обратно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300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0</a:t>
                      </a:r>
                      <a:endParaRPr lang="ru-RU" sz="1500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/>
                        <a:t>Расходы на финансовое обеспечение деятельности мобильных бригад</a:t>
                      </a:r>
                      <a:endParaRPr lang="ru-RU" sz="13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474,6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421,3</a:t>
                      </a:r>
                      <a:endParaRPr lang="ru-RU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452</a:t>
                      </a:r>
                      <a:endParaRPr lang="ru-RU" sz="1500" baseline="0" dirty="0"/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Итого по программе «Социальная поддержка граждан»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314610,8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273917,4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277078,9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92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«Доступная среда»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Создание информационной доступности для инвалидов и других маломобильных групп населения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baseline="0" dirty="0" smtClean="0">
                          <a:solidFill>
                            <a:schemeClr val="tx2"/>
                          </a:solidFill>
                        </a:rPr>
                        <a:t>4,7</a:t>
                      </a:r>
                      <a:endParaRPr lang="ru-RU" sz="15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baseline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15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baseline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15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1274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Итого по программе «Доступная среда»</a:t>
                      </a:r>
                    </a:p>
                    <a:p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4,7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492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муниципальная программа «Развитие здравоохранения»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r>
                        <a:rPr lang="ru-RU" sz="1300" b="1" baseline="0" dirty="0" smtClean="0">
                          <a:solidFill>
                            <a:schemeClr val="tx2"/>
                          </a:solidFill>
                        </a:rPr>
                        <a:t>Мероприятия по доставке граждан, страдающих хронической почечной  недостаточностью и нуждающихся в проведении заместительной почечной терапии</a:t>
                      </a:r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baseline="0" dirty="0" smtClean="0">
                          <a:solidFill>
                            <a:schemeClr val="tx2"/>
                          </a:solidFill>
                        </a:rPr>
                        <a:t>410</a:t>
                      </a:r>
                      <a:endParaRPr lang="ru-RU" sz="15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baseline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15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0" baseline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15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4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1274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Итого по программе «Развитие здравоохранения»</a:t>
                      </a:r>
                    </a:p>
                    <a:p>
                      <a:endParaRPr lang="ru-RU" sz="13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410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baseline="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ru-RU" sz="1500" b="1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10146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Социальная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поддержка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населения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141869"/>
              </p:ext>
            </p:extLst>
          </p:nvPr>
        </p:nvGraphicFramePr>
        <p:xfrm>
          <a:off x="179512" y="1412776"/>
          <a:ext cx="8784976" cy="498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706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ru-RU" sz="4500" dirty="0" smtClean="0">
                <a:solidFill>
                  <a:srgbClr val="7030A0"/>
                </a:solidFill>
              </a:rPr>
              <a:t>        Социальная </a:t>
            </a:r>
            <a:r>
              <a:rPr lang="ru-RU" sz="4500" dirty="0" smtClean="0">
                <a:solidFill>
                  <a:srgbClr val="7030A0"/>
                </a:solidFill>
              </a:rPr>
              <a:t>поддержка </a:t>
            </a:r>
            <a:r>
              <a:rPr lang="ru-RU" sz="4500" dirty="0" smtClean="0">
                <a:solidFill>
                  <a:srgbClr val="7030A0"/>
                </a:solidFill>
              </a:rPr>
              <a:t> </a:t>
            </a:r>
            <a:br>
              <a:rPr lang="ru-RU" sz="4500" dirty="0" smtClean="0">
                <a:solidFill>
                  <a:srgbClr val="7030A0"/>
                </a:solidFill>
              </a:rPr>
            </a:br>
            <a:r>
              <a:rPr lang="ru-RU" sz="4500" dirty="0" smtClean="0">
                <a:solidFill>
                  <a:srgbClr val="7030A0"/>
                </a:solidFill>
              </a:rPr>
              <a:t>     населения семей с детьми</a:t>
            </a:r>
            <a:endParaRPr lang="ru-RU" sz="4500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22355"/>
              </p:ext>
            </p:extLst>
          </p:nvPr>
        </p:nvGraphicFramePr>
        <p:xfrm>
          <a:off x="457200" y="1600200"/>
          <a:ext cx="82192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7284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Изящная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3695</TotalTime>
  <Words>799</Words>
  <Application>Microsoft Office PowerPoint</Application>
  <PresentationFormat>Экран (4:3)</PresentationFormat>
  <Paragraphs>227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1_Соседство</vt:lpstr>
      <vt:lpstr>Презентация PowerPoint</vt:lpstr>
      <vt:lpstr> Бюджет на 2023 год и плановый период 2024 и 2025 годов, утвержден Решением Собрания депутатов  Усть-Донецкого района от 21.12.2022 года № 123 «О бюджете Усть-Донецкого района на 2023 год и на плановый период 2024 и 2025 годов»</vt:lpstr>
      <vt:lpstr>Основные цели программы:</vt:lpstr>
      <vt:lpstr>  Структура   бюджета УСЗН Администрации Усть-Донецкого района на 2023г. </vt:lpstr>
      <vt:lpstr>Распределение бюджета по законам социальной направленности и программам</vt:lpstr>
      <vt:lpstr>Презентация PowerPoint</vt:lpstr>
      <vt:lpstr>Презентация PowerPoint</vt:lpstr>
      <vt:lpstr>     Социальная поддержка                     населения </vt:lpstr>
      <vt:lpstr>        Социальная поддержка        населения семей с детьми</vt:lpstr>
      <vt:lpstr> Размеры проиндексированных  пособий с 01.01.2023г.  </vt:lpstr>
      <vt:lpstr>Презентация PowerPoint</vt:lpstr>
      <vt:lpstr>Социальное обслуживание граждан  пожилого возраста и инвалидов распределение бюджета на 2023 год и плановый период на 2024 и 2025 годов  по МБУ «ЦСО»  за счет средств областного и местного бюджетов на финансовое обеспечение муниципального задания</vt:lpstr>
      <vt:lpstr>       Нормативные затраты на одного          обслуживаемого по МБУ «ЦСО»</vt:lpstr>
      <vt:lpstr>Рост уровня заработной платы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О. Меркушева</dc:creator>
  <cp:lastModifiedBy>Куликова</cp:lastModifiedBy>
  <cp:revision>310</cp:revision>
  <cp:lastPrinted>2019-02-20T08:28:32Z</cp:lastPrinted>
  <dcterms:created xsi:type="dcterms:W3CDTF">2015-01-27T06:14:14Z</dcterms:created>
  <dcterms:modified xsi:type="dcterms:W3CDTF">2023-03-17T14:18:59Z</dcterms:modified>
</cp:coreProperties>
</file>