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14" r:id="rId2"/>
    <p:sldId id="351" r:id="rId3"/>
    <p:sldId id="345" r:id="rId4"/>
    <p:sldId id="352" r:id="rId5"/>
    <p:sldId id="333" r:id="rId6"/>
    <p:sldId id="334" r:id="rId7"/>
    <p:sldId id="335" r:id="rId8"/>
    <p:sldId id="337" r:id="rId9"/>
    <p:sldId id="339" r:id="rId10"/>
    <p:sldId id="349" r:id="rId11"/>
    <p:sldId id="303" r:id="rId12"/>
    <p:sldId id="350" r:id="rId13"/>
    <p:sldId id="343" r:id="rId14"/>
    <p:sldId id="354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CD9"/>
    <a:srgbClr val="FFB3B3"/>
    <a:srgbClr val="45AEF5"/>
    <a:srgbClr val="CCFFFF"/>
    <a:srgbClr val="FFFFAF"/>
    <a:srgbClr val="57FFA3"/>
    <a:srgbClr val="CAE8AA"/>
    <a:srgbClr val="B0DD7F"/>
    <a:srgbClr val="009644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06" autoAdjust="0"/>
  </p:normalViewPr>
  <p:slideViewPr>
    <p:cSldViewPr>
      <p:cViewPr varScale="1">
        <p:scale>
          <a:sx n="82" d="100"/>
          <a:sy n="82" d="100"/>
        </p:scale>
        <p:origin x="-7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0662898214492E-2"/>
          <c:y val="4.3380009058822527E-2"/>
          <c:w val="0.68710229837040238"/>
          <c:h val="0.848351892524762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B3B3"/>
            </a:solidFill>
            <a:ln>
              <a:solidFill>
                <a:srgbClr val="FFB3B3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5999.5</c:v>
                </c:pt>
                <c:pt idx="1">
                  <c:v>7539.8</c:v>
                </c:pt>
                <c:pt idx="2">
                  <c:v>7260.2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127052.6</c:v>
                </c:pt>
                <c:pt idx="1">
                  <c:v>132495</c:v>
                </c:pt>
                <c:pt idx="2">
                  <c:v>137461.6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231065.5</c:v>
                </c:pt>
                <c:pt idx="1">
                  <c:v>242033.6</c:v>
                </c:pt>
                <c:pt idx="2">
                  <c:v>252908.2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309824"/>
        <c:axId val="35457856"/>
        <c:axId val="40011008"/>
      </c:bar3DChart>
      <c:catAx>
        <c:axId val="8730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35457856"/>
        <c:crosses val="autoZero"/>
        <c:auto val="1"/>
        <c:lblAlgn val="ctr"/>
        <c:lblOffset val="100"/>
        <c:noMultiLvlLbl val="0"/>
      </c:catAx>
      <c:valAx>
        <c:axId val="3545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309824"/>
        <c:crosses val="autoZero"/>
        <c:crossBetween val="between"/>
      </c:valAx>
      <c:serAx>
        <c:axId val="40011008"/>
        <c:scaling>
          <c:orientation val="minMax"/>
        </c:scaling>
        <c:delete val="1"/>
        <c:axPos val="b"/>
        <c:majorTickMark val="out"/>
        <c:minorTickMark val="none"/>
        <c:tickLblPos val="nextTo"/>
        <c:crossAx val="35457856"/>
        <c:crosses val="autoZero"/>
      </c:serAx>
    </c:plotArea>
    <c:legend>
      <c:legendPos val="r"/>
      <c:layout>
        <c:manualLayout>
          <c:xMode val="edge"/>
          <c:yMode val="edge"/>
          <c:x val="0.7214474241243104"/>
          <c:y val="0.31819327767000249"/>
          <c:w val="0.2696707282275842"/>
          <c:h val="0.363613444659995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42177080039534E-2"/>
          <c:y val="9.1894882050142582E-2"/>
          <c:w val="0.57896297372466687"/>
          <c:h val="0.81621023589971486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B3B3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меры социальной поддержки                       270833,5 тыс. руб.</c:v>
                </c:pt>
                <c:pt idx="1">
                  <c:v>социальное обслуживание                           76840,4 тыс. руб.</c:v>
                </c:pt>
                <c:pt idx="2">
                  <c:v>содержание аппарата                                      16443,7 тыс. руб.</c:v>
                </c:pt>
                <c:pt idx="3">
                  <c:v>364117,6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21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9957302939749333"/>
          <c:y val="0.22502844801756033"/>
          <c:w val="0.2913823915101551"/>
          <c:h val="0.5713209895870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577743032037426"/>
          <c:y val="1.6870419881196462E-3"/>
          <c:w val="0.43703242936638248"/>
          <c:h val="0.935437861933924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10"/>
              <c:tx>
                <c:rich>
                  <a:bodyPr/>
                  <a:lstStyle/>
                  <a:p>
                    <a:r>
                      <a:rPr lang="ru-RU" sz="900" baseline="0" dirty="0" smtClean="0"/>
                      <a:t>4038,4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81-4276-80F7-DCE806E768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погребение неработающим гражданам</c:v>
                </c:pt>
                <c:pt idx="9">
                  <c:v>пенсия за выслугу лет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141.69999999999999</c:v>
                </c:pt>
                <c:pt idx="1">
                  <c:v>18667.5</c:v>
                </c:pt>
                <c:pt idx="2">
                  <c:v>12308.3</c:v>
                </c:pt>
                <c:pt idx="3">
                  <c:v>53705.599999999999</c:v>
                </c:pt>
                <c:pt idx="4">
                  <c:v>331.6</c:v>
                </c:pt>
                <c:pt idx="5">
                  <c:v>12717.9</c:v>
                </c:pt>
                <c:pt idx="6">
                  <c:v>6235.1</c:v>
                </c:pt>
                <c:pt idx="7">
                  <c:v>606.4</c:v>
                </c:pt>
                <c:pt idx="8">
                  <c:v>270.60000000000002</c:v>
                </c:pt>
                <c:pt idx="9">
                  <c:v>4949.7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81-4276-80F7-DCE806E768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900" baseline="0" dirty="0" smtClean="0"/>
                      <a:t>293,9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81-4276-80F7-DCE806E768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погребение неработающим гражданам</c:v>
                </c:pt>
                <c:pt idx="9">
                  <c:v>пенсия за выслугу лет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136.19999999999999</c:v>
                </c:pt>
                <c:pt idx="1">
                  <c:v>18006.7</c:v>
                </c:pt>
                <c:pt idx="2">
                  <c:v>11902.6</c:v>
                </c:pt>
                <c:pt idx="3">
                  <c:v>51730</c:v>
                </c:pt>
                <c:pt idx="4">
                  <c:v>318.8</c:v>
                </c:pt>
                <c:pt idx="5">
                  <c:v>12715.2</c:v>
                </c:pt>
                <c:pt idx="6">
                  <c:v>6013.2</c:v>
                </c:pt>
                <c:pt idx="7">
                  <c:v>583.20000000000005</c:v>
                </c:pt>
                <c:pt idx="8">
                  <c:v>260.10000000000002</c:v>
                </c:pt>
                <c:pt idx="9">
                  <c:v>4949.7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81-4276-80F7-DCE806E768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900" baseline="0" dirty="0" smtClean="0"/>
                      <a:t>305,6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81-4276-80F7-DCE806E7684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900" baseline="0" dirty="0" smtClean="0"/>
                      <a:t>4038,4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81-4276-80F7-DCE806E768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погребение неработающим гражданам</c:v>
                </c:pt>
                <c:pt idx="9">
                  <c:v>пенсия за выслугу лет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124.9</c:v>
                </c:pt>
                <c:pt idx="1">
                  <c:v>16991.3</c:v>
                </c:pt>
                <c:pt idx="2">
                  <c:v>11510.1</c:v>
                </c:pt>
                <c:pt idx="3">
                  <c:v>49927.4</c:v>
                </c:pt>
                <c:pt idx="4">
                  <c:v>304.60000000000002</c:v>
                </c:pt>
                <c:pt idx="5">
                  <c:v>12543.4</c:v>
                </c:pt>
                <c:pt idx="6">
                  <c:v>5705.4</c:v>
                </c:pt>
                <c:pt idx="7">
                  <c:v>560.79999999999995</c:v>
                </c:pt>
                <c:pt idx="8">
                  <c:v>250.1</c:v>
                </c:pt>
                <c:pt idx="9">
                  <c:v>3949.7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C81-4276-80F7-DCE806E76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673664"/>
        <c:axId val="42217408"/>
        <c:axId val="0"/>
      </c:bar3DChart>
      <c:catAx>
        <c:axId val="106673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cap="all" baseline="0"/>
            </a:pPr>
            <a:endParaRPr lang="ru-RU"/>
          </a:p>
        </c:txPr>
        <c:crossAx val="42217408"/>
        <c:crosses val="autoZero"/>
        <c:auto val="1"/>
        <c:lblAlgn val="ctr"/>
        <c:lblOffset val="100"/>
        <c:noMultiLvlLbl val="0"/>
      </c:catAx>
      <c:valAx>
        <c:axId val="42217408"/>
        <c:scaling>
          <c:orientation val="minMax"/>
          <c:max val="15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6673664"/>
        <c:crosses val="autoZero"/>
        <c:crossBetween val="between"/>
        <c:majorUnit val="5000"/>
        <c:minorUnit val="5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808443870535333"/>
          <c:y val="4.177066282514328E-3"/>
          <c:w val="0.42957032551938668"/>
          <c:h val="0.9236222323245890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4.3369498106767736E-3"/>
                  <c:y val="2.3431423051206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выплата в связи с рождением 1-го ребенка</c:v>
                </c:pt>
                <c:pt idx="4">
                  <c:v>денежные выплаты на 3-го ребенка</c:v>
                </c:pt>
                <c:pt idx="5">
                  <c:v> выплата на полноценное питание</c:v>
                </c:pt>
                <c:pt idx="6">
                  <c:v>региональный материнский капитал</c:v>
                </c:pt>
                <c:pt idx="7">
                  <c:v>оздоровление детей</c:v>
                </c:pt>
                <c:pt idx="8">
                  <c:v>проезд к месту отдыха и обратно</c:v>
                </c:pt>
                <c:pt idx="9">
                  <c:v>денежная выплата от 3-х до 7 лет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2719.5</c:v>
                </c:pt>
                <c:pt idx="1">
                  <c:v>5060.3999999999996</c:v>
                </c:pt>
                <c:pt idx="2">
                  <c:v>16710.8</c:v>
                </c:pt>
                <c:pt idx="3">
                  <c:v>21055.3</c:v>
                </c:pt>
                <c:pt idx="4">
                  <c:v>26001.200000000001</c:v>
                </c:pt>
                <c:pt idx="5">
                  <c:v>1045.9000000000001</c:v>
                </c:pt>
                <c:pt idx="6">
                  <c:v>3274.1</c:v>
                </c:pt>
                <c:pt idx="7">
                  <c:v>8961.7000000000007</c:v>
                </c:pt>
                <c:pt idx="8">
                  <c:v>0</c:v>
                </c:pt>
                <c:pt idx="9">
                  <c:v>99360.4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13-4D48-B224-E75B354D4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выплата в связи с рождением 1-го ребенка</c:v>
                </c:pt>
                <c:pt idx="4">
                  <c:v>денежные выплаты на 3-го ребенка</c:v>
                </c:pt>
                <c:pt idx="5">
                  <c:v> выплата на полноценное питание</c:v>
                </c:pt>
                <c:pt idx="6">
                  <c:v>региональный материнский капитал</c:v>
                </c:pt>
                <c:pt idx="7">
                  <c:v>оздоровление детей</c:v>
                </c:pt>
                <c:pt idx="8">
                  <c:v>проезд к месту отдыха и обратно</c:v>
                </c:pt>
                <c:pt idx="9">
                  <c:v>денежная выплата от 3-х до 7 лет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2614.8000000000002</c:v>
                </c:pt>
                <c:pt idx="1">
                  <c:v>4780</c:v>
                </c:pt>
                <c:pt idx="2">
                  <c:v>16056.8</c:v>
                </c:pt>
                <c:pt idx="3">
                  <c:v>20246.7</c:v>
                </c:pt>
                <c:pt idx="4">
                  <c:v>26263.8</c:v>
                </c:pt>
                <c:pt idx="5">
                  <c:v>1005.2</c:v>
                </c:pt>
                <c:pt idx="6">
                  <c:v>3148.2</c:v>
                </c:pt>
                <c:pt idx="7">
                  <c:v>8617</c:v>
                </c:pt>
                <c:pt idx="8">
                  <c:v>330</c:v>
                </c:pt>
                <c:pt idx="9">
                  <c:v>94115.3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13-4D48-B224-E75B354D41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4456499368922578E-3"/>
                  <c:y val="-1.40588538307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912998737845156E-3"/>
                  <c:y val="-4.6862846102413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выплата в связи с рождением 1-го ребенка</c:v>
                </c:pt>
                <c:pt idx="4">
                  <c:v>денежные выплаты на 3-го ребенка</c:v>
                </c:pt>
                <c:pt idx="5">
                  <c:v> выплата на полноценное питание</c:v>
                </c:pt>
                <c:pt idx="6">
                  <c:v>региональный материнский капитал</c:v>
                </c:pt>
                <c:pt idx="7">
                  <c:v>оздоровление детей</c:v>
                </c:pt>
                <c:pt idx="8">
                  <c:v>проезд к месту отдыха и обратно</c:v>
                </c:pt>
                <c:pt idx="9">
                  <c:v>денежная выплата от 3-х до 7 лет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2512.8000000000002</c:v>
                </c:pt>
                <c:pt idx="1">
                  <c:v>4487.1000000000004</c:v>
                </c:pt>
                <c:pt idx="2">
                  <c:v>15435.5</c:v>
                </c:pt>
                <c:pt idx="3">
                  <c:v>20435.2</c:v>
                </c:pt>
                <c:pt idx="4">
                  <c:v>23158.7</c:v>
                </c:pt>
                <c:pt idx="5">
                  <c:v>966.2</c:v>
                </c:pt>
                <c:pt idx="6">
                  <c:v>3027.1</c:v>
                </c:pt>
                <c:pt idx="7">
                  <c:v>8285.6</c:v>
                </c:pt>
                <c:pt idx="8">
                  <c:v>0</c:v>
                </c:pt>
                <c:pt idx="9">
                  <c:v>90657.600000000006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13-4D48-B224-E75B354D4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591232"/>
        <c:axId val="42220288"/>
        <c:axId val="0"/>
      </c:bar3DChart>
      <c:catAx>
        <c:axId val="106591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300" cap="all" baseline="0"/>
            </a:pPr>
            <a:endParaRPr lang="ru-RU"/>
          </a:p>
        </c:txPr>
        <c:crossAx val="42220288"/>
        <c:crosses val="autoZero"/>
        <c:auto val="1"/>
        <c:lblAlgn val="ctr"/>
        <c:lblOffset val="100"/>
        <c:noMultiLvlLbl val="0"/>
      </c:catAx>
      <c:valAx>
        <c:axId val="42220288"/>
        <c:scaling>
          <c:orientation val="minMax"/>
          <c:max val="18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6591232"/>
        <c:crosses val="autoZero"/>
        <c:crossBetween val="between"/>
        <c:majorUnit val="6000"/>
        <c:minorUnit val="2000"/>
      </c:valAx>
    </c:plotArea>
    <c:legend>
      <c:legendPos val="r"/>
      <c:layout>
        <c:manualLayout>
          <c:xMode val="edge"/>
          <c:yMode val="edge"/>
          <c:x val="0.87002593974075726"/>
          <c:y val="0.41095597992056193"/>
          <c:w val="0.11840886076410453"/>
          <c:h val="0.1780880401588761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wdUpDiag">
              <a:fgClr>
                <a:srgbClr val="FFB3B3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23158.7</c:v>
                </c:pt>
                <c:pt idx="1">
                  <c:v>26263.8</c:v>
                </c:pt>
                <c:pt idx="2">
                  <c:v>26001.200000000001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027904"/>
        <c:axId val="131883584"/>
        <c:axId val="0"/>
      </c:bar3DChart>
      <c:catAx>
        <c:axId val="3602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1883584"/>
        <c:crosses val="autoZero"/>
        <c:auto val="1"/>
        <c:lblAlgn val="ctr"/>
        <c:lblOffset val="100"/>
        <c:noMultiLvlLbl val="0"/>
      </c:catAx>
      <c:valAx>
        <c:axId val="13188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27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27-4006-BE20-C30AC04903EC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75394.5</c:v>
                </c:pt>
                <c:pt idx="1">
                  <c:v>79749.399999999994</c:v>
                </c:pt>
                <c:pt idx="2">
                  <c:v>84382.9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27-4006-BE20-C30AC04903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1061</c:v>
                </c:pt>
                <c:pt idx="1">
                  <c:v>1600.4</c:v>
                </c:pt>
                <c:pt idx="2">
                  <c:v>1643.8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327-4006-BE20-C30AC0490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025344"/>
        <c:axId val="131888192"/>
        <c:axId val="0"/>
      </c:bar3DChart>
      <c:catAx>
        <c:axId val="3602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88192"/>
        <c:crosses val="autoZero"/>
        <c:auto val="1"/>
        <c:lblAlgn val="ctr"/>
        <c:lblOffset val="100"/>
        <c:noMultiLvlLbl val="0"/>
      </c:catAx>
      <c:valAx>
        <c:axId val="131888192"/>
        <c:scaling>
          <c:orientation val="minMax"/>
          <c:max val="1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6025344"/>
        <c:crosses val="autoZero"/>
        <c:crossBetween val="between"/>
        <c:majorUnit val="50000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pattFill prst="pct5">
              <a:fgClr>
                <a:schemeClr val="accent6">
                  <a:lumMod val="60000"/>
                  <a:lumOff val="40000"/>
                </a:schemeClr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5.2006329781021481E-2"/>
                  <c:y val="0.141460937496487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29795.43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pattFill prst="pct80">
              <a:fgClr>
                <a:schemeClr val="accent3">
                  <a:lumMod val="75000"/>
                </a:schemeClr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2.9394882050142578E-2"/>
                  <c:y val="-6.214721143328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29677.05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pattFill prst="pct90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3268112659846912E-2"/>
                  <c:y val="-6.2272197776951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31126.7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10"/>
        <c:shape val="cylinder"/>
        <c:axId val="144149504"/>
        <c:axId val="296592512"/>
        <c:axId val="0"/>
      </c:bar3DChart>
      <c:catAx>
        <c:axId val="14414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  <c:crossAx val="296592512"/>
        <c:crosses val="autoZero"/>
        <c:auto val="1"/>
        <c:lblAlgn val="ctr"/>
        <c:lblOffset val="100"/>
        <c:noMultiLvlLbl val="0"/>
      </c:catAx>
      <c:valAx>
        <c:axId val="296592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4149504"/>
        <c:crosses val="autoZero"/>
        <c:crossBetween val="between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6.5390409860748455E-2"/>
          <c:y val="0.93245276321489035"/>
          <c:w val="0.8999999536421579"/>
          <c:h val="6.7547197550094404E-2"/>
        </c:manualLayout>
      </c:layout>
      <c:overlay val="0"/>
      <c:txPr>
        <a:bodyPr/>
        <a:lstStyle/>
        <a:p>
          <a:pPr>
            <a:defRPr>
              <a:solidFill>
                <a:schemeClr val="tx2">
                  <a:lumMod val="95000"/>
                  <a:lumOff val="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/>
      <dgm:t>
        <a:bodyPr/>
        <a:lstStyle/>
        <a:p>
          <a:r>
            <a:rPr lang="ru-RU" dirty="0" smtClean="0"/>
            <a:t>2022г.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/>
      <dgm:t>
        <a:bodyPr/>
        <a:lstStyle/>
        <a:p>
          <a:r>
            <a:rPr lang="ru-RU" dirty="0" smtClean="0"/>
            <a:t>2023г.</a:t>
          </a:r>
          <a:endParaRPr lang="ru-RU" dirty="0"/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/>
      <dgm:t>
        <a:bodyPr/>
        <a:lstStyle/>
        <a:p>
          <a:r>
            <a:rPr lang="ru-RU" dirty="0" smtClean="0"/>
            <a:t>2024г.</a:t>
          </a:r>
          <a:endParaRPr lang="ru-RU" dirty="0"/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FlipVert="1" custScaleX="27725" custScaleY="31100" custLinFactNeighborX="1397" custLinFactNeighborY="7821"/>
      <dgm:spPr/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559" custLinFactNeighborY="23249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/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/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F07854EA-3E04-4B44-856E-0C54AA00CB03}" type="presOf" srcId="{07742A63-D652-4A5E-ADF4-C2D0DF505B21}" destId="{602A5EB4-1EA3-455E-8CCF-65A6498F33A2}" srcOrd="0" destOrd="0" presId="urn:microsoft.com/office/officeart/2005/8/layout/hList9"/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7FE19837-9815-4813-B580-9B5CB8262C44}" type="presOf" srcId="{9C2125B6-3CB2-4132-A13E-5BDCBEE14B9B}" destId="{98C2CA79-0C90-4D5B-8938-06998DCE432C}" srcOrd="0" destOrd="0" presId="urn:microsoft.com/office/officeart/2005/8/layout/hList9"/>
    <dgm:cxn modelId="{B3DC7E0D-29AE-4F6E-8AD7-DCA51186299D}" type="presOf" srcId="{35B3FBB7-04C2-4070-9237-16C812BDAE21}" destId="{DB82B570-7B7B-4AA8-BAC0-1A6E3CE75247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1F071F42-5255-428B-9AFE-DE50B5F50272}" type="presOf" srcId="{6C849B62-C48C-4C03-A485-29430CB4B7CB}" destId="{C261844B-5CA8-4EB9-88EA-82415B5D4263}" srcOrd="0" destOrd="0" presId="urn:microsoft.com/office/officeart/2005/8/layout/hList9"/>
    <dgm:cxn modelId="{76E43305-6FB3-40C5-BC0D-738039B3B9E0}" type="presParOf" srcId="{602A5EB4-1EA3-455E-8CCF-65A6498F33A2}" destId="{5B040D43-5631-4CAB-B63D-7B9424559DE9}" srcOrd="0" destOrd="0" presId="urn:microsoft.com/office/officeart/2005/8/layout/hList9"/>
    <dgm:cxn modelId="{FA8071AC-47C2-4E94-A2D8-C55083922914}" type="presParOf" srcId="{602A5EB4-1EA3-455E-8CCF-65A6498F33A2}" destId="{787C1FA2-270E-488A-9D2D-8060F8D489A7}" srcOrd="1" destOrd="0" presId="urn:microsoft.com/office/officeart/2005/8/layout/hList9"/>
    <dgm:cxn modelId="{2A3A7FBB-1558-4F75-8B03-25683302904F}" type="presParOf" srcId="{787C1FA2-270E-488A-9D2D-8060F8D489A7}" destId="{5389F9EE-CE05-4C6C-A2AF-1F10A6DA6D1C}" srcOrd="0" destOrd="0" presId="urn:microsoft.com/office/officeart/2005/8/layout/hList9"/>
    <dgm:cxn modelId="{C5390304-7E59-48AD-BD6D-95ADEC743A2A}" type="presParOf" srcId="{787C1FA2-270E-488A-9D2D-8060F8D489A7}" destId="{2925016B-1F72-422D-BFBC-8FA0BB01A267}" srcOrd="1" destOrd="0" presId="urn:microsoft.com/office/officeart/2005/8/layout/hList9"/>
    <dgm:cxn modelId="{0E636102-B077-4E07-9AFE-1AD8F3FF7D8F}" type="presParOf" srcId="{2925016B-1F72-422D-BFBC-8FA0BB01A267}" destId="{06C1BDE1-8A46-47E4-A2F6-D357794C47B9}" srcOrd="0" destOrd="0" presId="urn:microsoft.com/office/officeart/2005/8/layout/hList9"/>
    <dgm:cxn modelId="{4A99D4CF-0086-40C6-B312-5B424D7DC7F6}" type="presParOf" srcId="{2925016B-1F72-422D-BFBC-8FA0BB01A267}" destId="{78575185-2064-4656-BFC1-D05E1C1E5CF8}" srcOrd="1" destOrd="0" presId="urn:microsoft.com/office/officeart/2005/8/layout/hList9"/>
    <dgm:cxn modelId="{E0367CE3-3790-48FA-A78E-DE99C7CDB98A}" type="presParOf" srcId="{602A5EB4-1EA3-455E-8CCF-65A6498F33A2}" destId="{B033E1F2-F951-4B1C-A841-E4F64D288864}" srcOrd="2" destOrd="0" presId="urn:microsoft.com/office/officeart/2005/8/layout/hList9"/>
    <dgm:cxn modelId="{C87F99BC-DE2E-42C5-83C5-B00865B7A377}" type="presParOf" srcId="{602A5EB4-1EA3-455E-8CCF-65A6498F33A2}" destId="{C261844B-5CA8-4EB9-88EA-82415B5D4263}" srcOrd="3" destOrd="0" presId="urn:microsoft.com/office/officeart/2005/8/layout/hList9"/>
    <dgm:cxn modelId="{948BCDB7-6AEF-4BD8-A2EE-57EE04030144}" type="presParOf" srcId="{602A5EB4-1EA3-455E-8CCF-65A6498F33A2}" destId="{803F5EAE-5306-47CE-8141-6D4EC8B9BBE2}" srcOrd="4" destOrd="0" presId="urn:microsoft.com/office/officeart/2005/8/layout/hList9"/>
    <dgm:cxn modelId="{8BB5D9CA-1540-4FAF-AD10-54939B15C41D}" type="presParOf" srcId="{602A5EB4-1EA3-455E-8CCF-65A6498F33A2}" destId="{84AE308E-1695-4E5E-8895-68C3D71E8286}" srcOrd="5" destOrd="0" presId="urn:microsoft.com/office/officeart/2005/8/layout/hList9"/>
    <dgm:cxn modelId="{744F493A-76CB-4F31-AA99-74713817F771}" type="presParOf" srcId="{602A5EB4-1EA3-455E-8CCF-65A6498F33A2}" destId="{1F7FA095-C5DC-4324-8F87-137C683B4536}" srcOrd="6" destOrd="0" presId="urn:microsoft.com/office/officeart/2005/8/layout/hList9"/>
    <dgm:cxn modelId="{BC0087C7-BFE5-4AAF-8C8F-1A716EB5387B}" type="presParOf" srcId="{1F7FA095-C5DC-4324-8F87-137C683B4536}" destId="{B49B9992-B2C4-4CC5-9DB3-684F05F25403}" srcOrd="0" destOrd="0" presId="urn:microsoft.com/office/officeart/2005/8/layout/hList9"/>
    <dgm:cxn modelId="{BEC051A6-2189-42D2-9216-A53C6D5ECB4C}" type="presParOf" srcId="{1F7FA095-C5DC-4324-8F87-137C683B4536}" destId="{8D0B4A14-4E36-40F1-833B-583A9C25E56D}" srcOrd="1" destOrd="0" presId="urn:microsoft.com/office/officeart/2005/8/layout/hList9"/>
    <dgm:cxn modelId="{F6466759-93E7-43B0-B04E-A8EAE5983531}" type="presParOf" srcId="{8D0B4A14-4E36-40F1-833B-583A9C25E56D}" destId="{73C65696-EF48-40DD-BE59-66B8AB215AB9}" srcOrd="0" destOrd="0" presId="urn:microsoft.com/office/officeart/2005/8/layout/hList9"/>
    <dgm:cxn modelId="{AD01CD60-8C85-41EB-B958-2708AC1D48ED}" type="presParOf" srcId="{8D0B4A14-4E36-40F1-833B-583A9C25E56D}" destId="{930466AF-F5C3-423D-A79B-DE8EAD63B829}" srcOrd="1" destOrd="0" presId="urn:microsoft.com/office/officeart/2005/8/layout/hList9"/>
    <dgm:cxn modelId="{D6F0D303-B488-40C8-87CD-C8E8C6421CB5}" type="presParOf" srcId="{602A5EB4-1EA3-455E-8CCF-65A6498F33A2}" destId="{FD993D96-04E9-41B6-93B8-F0FF08C9614B}" srcOrd="7" destOrd="0" presId="urn:microsoft.com/office/officeart/2005/8/layout/hList9"/>
    <dgm:cxn modelId="{ABFBC1DD-EAF9-4512-AF45-C71228892B49}" type="presParOf" srcId="{602A5EB4-1EA3-455E-8CCF-65A6498F33A2}" destId="{DB82B570-7B7B-4AA8-BAC0-1A6E3CE75247}" srcOrd="8" destOrd="0" presId="urn:microsoft.com/office/officeart/2005/8/layout/hList9"/>
    <dgm:cxn modelId="{F1B7AE28-978A-4678-8E8A-B832191D80FF}" type="presParOf" srcId="{602A5EB4-1EA3-455E-8CCF-65A6498F33A2}" destId="{BE95DD6A-FF82-4A46-823B-EA7C36D2BF3C}" srcOrd="9" destOrd="0" presId="urn:microsoft.com/office/officeart/2005/8/layout/hList9"/>
    <dgm:cxn modelId="{1CCF52FF-1BE9-4F47-A785-F4AC20B5FD93}" type="presParOf" srcId="{602A5EB4-1EA3-455E-8CCF-65A6498F33A2}" destId="{74DC86E2-5D06-43AA-B78D-FB712E336013}" srcOrd="10" destOrd="0" presId="urn:microsoft.com/office/officeart/2005/8/layout/hList9"/>
    <dgm:cxn modelId="{A7EFE01B-5FA4-4A54-8411-CA68B7FF96D2}" type="presParOf" srcId="{602A5EB4-1EA3-455E-8CCF-65A6498F33A2}" destId="{ACE48E98-9EB6-42ED-80AE-2CE3DC59954B}" srcOrd="11" destOrd="0" presId="urn:microsoft.com/office/officeart/2005/8/layout/hList9"/>
    <dgm:cxn modelId="{1C158701-CD3B-492A-BE31-734A4C9C45F9}" type="presParOf" srcId="{ACE48E98-9EB6-42ED-80AE-2CE3DC59954B}" destId="{0FAF916D-0134-4F58-9BCD-A8DBFDF72CA3}" srcOrd="0" destOrd="0" presId="urn:microsoft.com/office/officeart/2005/8/layout/hList9"/>
    <dgm:cxn modelId="{172DDEE3-36C2-486D-888C-54B48B942349}" type="presParOf" srcId="{ACE48E98-9EB6-42ED-80AE-2CE3DC59954B}" destId="{0197E990-EBD6-45FC-A516-E1963552A67C}" srcOrd="1" destOrd="0" presId="urn:microsoft.com/office/officeart/2005/8/layout/hList9"/>
    <dgm:cxn modelId="{BB76E75E-9E5C-4ABA-808D-772E4A2590E2}" type="presParOf" srcId="{0197E990-EBD6-45FC-A516-E1963552A67C}" destId="{DF7579EE-352E-4412-A74D-04EA2C067936}" srcOrd="0" destOrd="0" presId="urn:microsoft.com/office/officeart/2005/8/layout/hList9"/>
    <dgm:cxn modelId="{CEB87A7A-F38A-4397-93F2-6BF8C38EE278}" type="presParOf" srcId="{0197E990-EBD6-45FC-A516-E1963552A67C}" destId="{1C578707-7A9E-4E0A-B8C3-397422D521C9}" srcOrd="1" destOrd="0" presId="urn:microsoft.com/office/officeart/2005/8/layout/hList9"/>
    <dgm:cxn modelId="{97229944-B856-46FC-A076-6A0CC20A2A31}" type="presParOf" srcId="{602A5EB4-1EA3-455E-8CCF-65A6498F33A2}" destId="{3964EED9-B691-45A4-90F7-53158CE49F97}" srcOrd="12" destOrd="0" presId="urn:microsoft.com/office/officeart/2005/8/layout/hList9"/>
    <dgm:cxn modelId="{B7BCBC45-2D71-4DB1-9DBF-C3EB8EAF875D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flipV="1">
          <a:off x="1966082" y="2486363"/>
          <a:ext cx="453396" cy="40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720051"/>
          <a:ext cx="762403" cy="7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2022г.</a:t>
          </a:r>
          <a:endParaRPr lang="ru-RU" sz="1600" kern="1200" dirty="0"/>
        </a:p>
      </dsp:txBody>
      <dsp:txXfrm>
        <a:off x="111651" y="1831702"/>
        <a:ext cx="539101" cy="539101"/>
      </dsp:txXfrm>
    </dsp:sp>
    <dsp:sp modelId="{73C65696-EF48-40DD-BE59-66B8AB215AB9}">
      <dsp:nvSpPr>
        <dsp:cNvPr id="0" name=""/>
        <dsp:cNvSpPr/>
      </dsp:nvSpPr>
      <dsp:spPr>
        <a:xfrm>
          <a:off x="3750005" y="1937460"/>
          <a:ext cx="1946826" cy="1298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709870"/>
          <a:ext cx="778808" cy="77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2023г.</a:t>
          </a:r>
          <a:endParaRPr lang="ru-RU" sz="1600" kern="1200" dirty="0"/>
        </a:p>
      </dsp:txBody>
      <dsp:txXfrm>
        <a:off x="114054" y="2823924"/>
        <a:ext cx="550700" cy="550700"/>
      </dsp:txXfrm>
    </dsp:sp>
    <dsp:sp modelId="{DF7579EE-352E-4412-A74D-04EA2C067936}">
      <dsp:nvSpPr>
        <dsp:cNvPr id="0" name=""/>
        <dsp:cNvSpPr/>
      </dsp:nvSpPr>
      <dsp:spPr>
        <a:xfrm>
          <a:off x="6475640" y="1937460"/>
          <a:ext cx="1946826" cy="1298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753836"/>
          <a:ext cx="778808" cy="77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2024г.</a:t>
          </a:r>
          <a:endParaRPr lang="ru-RU" sz="1600" kern="1200" dirty="0"/>
        </a:p>
      </dsp:txBody>
      <dsp:txXfrm>
        <a:off x="114054" y="3867890"/>
        <a:ext cx="550700" cy="550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01.02.2022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www.4332250.ru/upload_data/MnogoSemya.jpg&amp;uinfo=sw-1680-sh-1050-ww-1522-wh-495-pd-1-wp-16x10_1680x1050&amp;_=1418391921240&amp;viewport=wide&amp;text=%D1%80%D0%B8%D1%81%D0%BE%D0%B2%D0%B0%D0%BD%D0%BD%D1%8B%D0%B5%20%D1%87%D0%B5%D0%BB%D0%BE%D0%B2%D0%B5%D1%87%D0%BA%D0%B8%20%D0%BC%D0%BD%D0%BE%D0%B3%D0%BE%D0%B4%D0%B5%D1%82%D0%BD%D0%B0%D1%8F%20%D1%81%D0%B5%D0%BC%D1%8C%D1%8F&amp;noreask=1&amp;pos=10&amp;rpt=simage&amp;lr=46&amp;pin=1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img0.liveinternet.ru/images/attach/c/6/93/868/93868406_sharikiprazdniki.png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2022 год и плановый период 2023-2024 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800200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Размеры проиндексированных  пособий с 01.01.2022г.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1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3291950"/>
              </p:ext>
            </p:extLst>
          </p:nvPr>
        </p:nvGraphicFramePr>
        <p:xfrm>
          <a:off x="4067945" y="1484785"/>
          <a:ext cx="468052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289"/>
                <a:gridCol w="1040115"/>
                <a:gridCol w="1040116"/>
              </a:tblGrid>
              <a:tr h="581241">
                <a:tc>
                  <a:txBody>
                    <a:bodyPr/>
                    <a:lstStyle/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                Вид пособия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01.01.2021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01.01.2022</a:t>
                      </a:r>
                      <a:endParaRPr lang="ru-RU" sz="1400" dirty="0"/>
                    </a:p>
                  </a:txBody>
                  <a:tcPr/>
                </a:tc>
              </a:tr>
              <a:tr h="516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1189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1237</a:t>
                      </a:r>
                      <a:endParaRPr lang="ru-RU" sz="1400" dirty="0"/>
                    </a:p>
                  </a:txBody>
                  <a:tcPr/>
                </a:tc>
              </a:tr>
              <a:tr h="936444">
                <a:tc>
                  <a:txBody>
                    <a:bodyPr/>
                    <a:lstStyle/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</a:t>
                      </a:r>
                    </a:p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 ребенка одинокой матери </a:t>
                      </a:r>
                    </a:p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 ребенка, родители которого уклоняются от уплаты алиментов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453</a:t>
                      </a:r>
                    </a:p>
                    <a:p>
                      <a:r>
                        <a:rPr lang="ru-RU" sz="1400" dirty="0" smtClean="0"/>
                        <a:t>906</a:t>
                      </a:r>
                    </a:p>
                    <a:p>
                      <a:r>
                        <a:rPr lang="ru-RU" sz="1400" dirty="0" smtClean="0"/>
                        <a:t>680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472</a:t>
                      </a:r>
                    </a:p>
                    <a:p>
                      <a:r>
                        <a:rPr lang="ru-RU" sz="1400" dirty="0" smtClean="0"/>
                        <a:t>944</a:t>
                      </a:r>
                    </a:p>
                    <a:p>
                      <a:r>
                        <a:rPr lang="ru-RU" sz="1400" dirty="0" smtClean="0"/>
                        <a:t>708</a:t>
                      </a:r>
                      <a:endParaRPr lang="ru-RU" sz="1400" dirty="0"/>
                    </a:p>
                  </a:txBody>
                  <a:tcPr/>
                </a:tc>
              </a:tr>
              <a:tr h="656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472</a:t>
                      </a:r>
                      <a:endParaRPr lang="ru-RU" sz="1400" dirty="0"/>
                    </a:p>
                  </a:txBody>
                  <a:tcPr/>
                </a:tc>
              </a:tr>
              <a:tr h="5564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936</a:t>
                      </a:r>
                      <a:endParaRPr lang="ru-RU" sz="1400" dirty="0"/>
                    </a:p>
                  </a:txBody>
                  <a:tcPr/>
                </a:tc>
              </a:tr>
              <a:tr h="6781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 денежные выплаты на третьего и  последующих детей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9286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9658</a:t>
                      </a:r>
                      <a:endParaRPr lang="ru-RU" sz="1400" dirty="0"/>
                    </a:p>
                  </a:txBody>
                  <a:tcPr/>
                </a:tc>
              </a:tr>
              <a:tr h="12593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Выплаты на детей в возрасте от трех лет до семи в размере</a:t>
                      </a:r>
                      <a:r>
                        <a:rPr lang="en-US" sz="1200" dirty="0" smtClean="0"/>
                        <a:t>: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-50%</a:t>
                      </a:r>
                    </a:p>
                    <a:p>
                      <a:r>
                        <a:rPr lang="ru-RU" sz="1200" dirty="0" smtClean="0"/>
                        <a:t>-75%</a:t>
                      </a:r>
                    </a:p>
                    <a:p>
                      <a:r>
                        <a:rPr lang="ru-RU" sz="1200" dirty="0" smtClean="0"/>
                        <a:t>100%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  <a:p>
                      <a:r>
                        <a:rPr lang="ru-RU" sz="1400" dirty="0" smtClean="0"/>
                        <a:t>6054</a:t>
                      </a:r>
                    </a:p>
                    <a:p>
                      <a:r>
                        <a:rPr lang="ru-RU" sz="1400" dirty="0" smtClean="0"/>
                        <a:t>9081</a:t>
                      </a:r>
                    </a:p>
                    <a:p>
                      <a:r>
                        <a:rPr lang="ru-RU" sz="1400" dirty="0" smtClean="0"/>
                        <a:t>12108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3528392" cy="3168352"/>
          </a:xfrm>
        </p:spPr>
      </p:pic>
    </p:spTree>
    <p:extLst>
      <p:ext uri="{BB962C8B-B14F-4D97-AF65-F5344CB8AC3E}">
        <p14:creationId xmlns:p14="http://schemas.microsoft.com/office/powerpoint/2010/main" val="9286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882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материнский (семейный) капитал на детей, родившихся в период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01.07.2012 по 31.12.2022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210254537"/>
              </p:ext>
            </p:extLst>
          </p:nvPr>
        </p:nvGraphicFramePr>
        <p:xfrm>
          <a:off x="395536" y="2060849"/>
          <a:ext cx="8424936" cy="465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64179"/>
            <a:ext cx="1611552" cy="15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276872"/>
            <a:ext cx="52565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 01.01.2012г. вступил в силу Областной закон от 18.11.2011г. № 727-ЗС «</a:t>
            </a:r>
            <a:r>
              <a:rPr lang="ru-RU" sz="1600" dirty="0" smtClean="0"/>
              <a:t>О региональном </a:t>
            </a:r>
            <a:r>
              <a:rPr lang="ru-RU" sz="1600" dirty="0"/>
              <a:t>материнском капитале». Размер материнского капитала с </a:t>
            </a:r>
            <a:r>
              <a:rPr lang="ru-RU" sz="1600" dirty="0" smtClean="0"/>
              <a:t>1 января </a:t>
            </a:r>
            <a:r>
              <a:rPr lang="ru-RU" sz="1600" dirty="0"/>
              <a:t>2012 года составлял 100 000 рублей. </a:t>
            </a:r>
            <a:endParaRPr lang="ru-RU" sz="1600" dirty="0" smtClean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2013 году он </a:t>
            </a:r>
            <a:r>
              <a:rPr lang="ru-RU" sz="1600" dirty="0" smtClean="0"/>
              <a:t>проиндексирован и </a:t>
            </a:r>
            <a:r>
              <a:rPr lang="ru-RU" sz="1600" dirty="0"/>
              <a:t>составлял </a:t>
            </a:r>
            <a:endParaRPr lang="ru-RU" sz="1600" dirty="0" smtClean="0"/>
          </a:p>
          <a:p>
            <a:pPr algn="just"/>
            <a:r>
              <a:rPr lang="ru-RU" sz="1600" dirty="0" smtClean="0"/>
              <a:t>106 </a:t>
            </a:r>
            <a:r>
              <a:rPr lang="ru-RU" sz="1600" dirty="0"/>
              <a:t>300 рублей. </a:t>
            </a:r>
            <a:endParaRPr lang="ru-RU" sz="1600" dirty="0" smtClean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2014 году размер материнского </a:t>
            </a:r>
            <a:r>
              <a:rPr lang="ru-RU" sz="1600" dirty="0" smtClean="0"/>
              <a:t>капитала после </a:t>
            </a:r>
            <a:r>
              <a:rPr lang="ru-RU" sz="1600" dirty="0"/>
              <a:t>индексации - 111615 рублей. </a:t>
            </a:r>
            <a:endParaRPr lang="ru-RU" sz="1600" dirty="0" smtClean="0"/>
          </a:p>
          <a:p>
            <a:pPr algn="just"/>
            <a:r>
              <a:rPr lang="ru-RU" sz="1600" dirty="0" smtClean="0"/>
              <a:t>В 2015 </a:t>
            </a:r>
            <a:r>
              <a:rPr lang="ru-RU" sz="1600" dirty="0"/>
              <a:t>году после индексации </a:t>
            </a:r>
            <a:r>
              <a:rPr lang="ru-RU" sz="1600" dirty="0" smtClean="0"/>
              <a:t>размер капитала составлял </a:t>
            </a:r>
            <a:r>
              <a:rPr lang="ru-RU" sz="1600" dirty="0"/>
              <a:t>117754 </a:t>
            </a:r>
            <a:r>
              <a:rPr lang="ru-RU" sz="1600" dirty="0" smtClean="0"/>
              <a:t>рубля.</a:t>
            </a:r>
          </a:p>
          <a:p>
            <a:pPr algn="just"/>
            <a:r>
              <a:rPr lang="ru-RU" sz="1600" dirty="0" smtClean="0"/>
              <a:t>В 2020 </a:t>
            </a:r>
            <a:r>
              <a:rPr lang="ru-RU" sz="1600" dirty="0"/>
              <a:t>году </a:t>
            </a:r>
            <a:r>
              <a:rPr lang="ru-RU" sz="1600" dirty="0" smtClean="0"/>
              <a:t> размер материнского капитала составлял 121287 рублей.</a:t>
            </a:r>
            <a:endParaRPr lang="ru-RU" sz="1600" dirty="0"/>
          </a:p>
          <a:p>
            <a:pPr lvl="0" algn="just"/>
            <a:r>
              <a:rPr lang="ru-RU" sz="1600" dirty="0">
                <a:solidFill>
                  <a:prstClr val="black"/>
                </a:solidFill>
              </a:rPr>
              <a:t>В </a:t>
            </a:r>
            <a:r>
              <a:rPr lang="ru-RU" sz="1600" dirty="0" smtClean="0">
                <a:solidFill>
                  <a:prstClr val="black"/>
                </a:solidFill>
              </a:rPr>
              <a:t>2021 </a:t>
            </a:r>
            <a:r>
              <a:rPr lang="ru-RU" sz="1600" dirty="0">
                <a:solidFill>
                  <a:prstClr val="black"/>
                </a:solidFill>
              </a:rPr>
              <a:t>году  размер материнского капитала </a:t>
            </a:r>
            <a:r>
              <a:rPr lang="ru-RU" sz="1600" dirty="0" smtClean="0">
                <a:solidFill>
                  <a:prstClr val="black"/>
                </a:solidFill>
              </a:rPr>
              <a:t>составлял 125775 рублей.</a:t>
            </a:r>
            <a:endParaRPr lang="ru-RU" sz="1600" dirty="0">
              <a:solidFill>
                <a:prstClr val="black"/>
              </a:solidFill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</a:rPr>
              <a:t>В </a:t>
            </a:r>
            <a:r>
              <a:rPr lang="ru-RU" sz="1600" dirty="0" smtClean="0">
                <a:solidFill>
                  <a:prstClr val="black"/>
                </a:solidFill>
              </a:rPr>
              <a:t>2022 </a:t>
            </a:r>
            <a:r>
              <a:rPr lang="ru-RU" sz="1600" dirty="0">
                <a:solidFill>
                  <a:prstClr val="black"/>
                </a:solidFill>
              </a:rPr>
              <a:t>году  размер материнского капитала составляет </a:t>
            </a:r>
            <a:r>
              <a:rPr lang="ru-RU" sz="1600" dirty="0" smtClean="0">
                <a:solidFill>
                  <a:prstClr val="black"/>
                </a:solidFill>
              </a:rPr>
              <a:t>130806 </a:t>
            </a:r>
            <a:r>
              <a:rPr lang="ru-RU" sz="1600" dirty="0">
                <a:solidFill>
                  <a:prstClr val="black"/>
                </a:solidFill>
              </a:rPr>
              <a:t>рублей.</a:t>
            </a:r>
          </a:p>
          <a:p>
            <a:pPr algn="just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2022 год и плановый период 2023 и 2024 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95106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3027,1 т.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5157192"/>
            <a:ext cx="10801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3148,2 т.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165304"/>
            <a:ext cx="108139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3274,1 т. р.</a:t>
            </a:r>
            <a:endParaRPr lang="ru-RU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pc="0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</a:t>
            </a:r>
            <a:r>
              <a:rPr lang="ru-RU" sz="2400" b="1" spc="0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запланированных </a:t>
            </a:r>
            <a:r>
              <a:rPr lang="ru-RU" sz="2400" b="1" spc="0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средств на выплаты на детей, рожденных третьими и последующими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090047"/>
              </p:ext>
            </p:extLst>
          </p:nvPr>
        </p:nvGraphicFramePr>
        <p:xfrm>
          <a:off x="457200" y="1600200"/>
          <a:ext cx="5627688" cy="319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6" descr="http://im3-tub-ru.yandex.net/i?id=0fedd6a247161933467cd9e07fb1750d-71-144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00808"/>
            <a:ext cx="252028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6" descr="http://img0.liveinternet.ru/images/attach/c/6/93/868/93868406_sharikiprazdniki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6" y="4725144"/>
            <a:ext cx="555111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0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2022 год и плановый период на 2023 и 2024 годов  по МБУ «ЦСО»  за счет средств областного и местного бюджетов на финансовое обеспечение муниципального задания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387017"/>
              </p:ext>
            </p:extLst>
          </p:nvPr>
        </p:nvGraphicFramePr>
        <p:xfrm>
          <a:off x="457200" y="2132856"/>
          <a:ext cx="7620000" cy="42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1143000"/>
          </a:xfrm>
        </p:spPr>
        <p:txBody>
          <a:bodyPr/>
          <a:lstStyle/>
          <a:p>
            <a:r>
              <a:rPr lang="ru-RU" sz="4300" dirty="0">
                <a:solidFill>
                  <a:srgbClr val="FF0000"/>
                </a:solidFill>
              </a:rPr>
              <a:t>Рост уровня заработной платы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2890664" cy="4590288"/>
          </a:xfrm>
        </p:spPr>
        <p:txBody>
          <a:bodyPr/>
          <a:lstStyle/>
          <a:p>
            <a:pPr marL="114300" lvl="0" indent="0" algn="ctr">
              <a:buClr>
                <a:srgbClr val="4E67C8"/>
              </a:buClr>
              <a:buNone/>
            </a:pPr>
            <a:r>
              <a:rPr lang="ru-RU" sz="2400" b="1" dirty="0">
                <a:solidFill>
                  <a:prstClr val="black"/>
                </a:solidFill>
              </a:rPr>
              <a:t>Указ Президента РФ от 7 мая 2012 №597</a:t>
            </a:r>
          </a:p>
          <a:p>
            <a:pPr lvl="0">
              <a:buClr>
                <a:srgbClr val="4E67C8"/>
              </a:buClr>
            </a:pPr>
            <a:endParaRPr lang="ru-RU" dirty="0">
              <a:solidFill>
                <a:prstClr val="black"/>
              </a:solidFill>
            </a:endParaRPr>
          </a:p>
          <a:p>
            <a:pPr marL="114300" lvl="0" indent="0" algn="ctr">
              <a:buClr>
                <a:srgbClr val="4E67C8"/>
              </a:buClr>
              <a:buNone/>
            </a:pPr>
            <a:r>
              <a:rPr lang="ru-RU" sz="2400" dirty="0">
                <a:solidFill>
                  <a:prstClr val="black"/>
                </a:solidFill>
              </a:rPr>
              <a:t>увеличение заработной платы социальным работникам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46514768"/>
              </p:ext>
            </p:extLst>
          </p:nvPr>
        </p:nvGraphicFramePr>
        <p:xfrm>
          <a:off x="3275856" y="1628800"/>
          <a:ext cx="5616624" cy="444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9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Бюджет на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2022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 и плановый период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2023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годов, утвержден Решением Собрания депутатов  Усть-Донецкого района от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21.12.2021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года №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28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«О бюджете Усть-Донецкого района на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2022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 и на плановый период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2023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годов»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708401"/>
              </p:ext>
            </p:extLst>
          </p:nvPr>
        </p:nvGraphicFramePr>
        <p:xfrm>
          <a:off x="395536" y="1988840"/>
          <a:ext cx="85792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8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</a:t>
            </a: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2022г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554323"/>
              </p:ext>
            </p:extLst>
          </p:nvPr>
        </p:nvGraphicFramePr>
        <p:xfrm>
          <a:off x="539552" y="184482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4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388497"/>
              </p:ext>
            </p:extLst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64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16991,3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18006,7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18667,5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5705,4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6013,2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6235,1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49927,4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51730,0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53705,6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304,6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318,8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331,6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124,9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141,7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2512,8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2614,8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2719,5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4487,1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4780,0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5060,4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23158,7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26263,8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26001,2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15435,5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16056,8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16710,8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66725"/>
              </p:ext>
            </p:extLst>
          </p:nvPr>
        </p:nvGraphicFramePr>
        <p:xfrm>
          <a:off x="428596" y="285728"/>
          <a:ext cx="8175852" cy="5761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5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3027,1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3148,2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3274,1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21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966,2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1005,2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1045,9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260,1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270,6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289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560,8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583,2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606,4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3532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12543,4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12715,2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12717,9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9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Предоставление ежемесячной  денежной выплаты в связи с рождением первого ребенка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20435,2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20246,7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21055,3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5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Пенсии муниципальным служащим за выслугу лет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3949,7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4949,7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4949,7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8285,6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8617,0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8961,7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028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11510,1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11902,6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12308,3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Деятельность аппарата управления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965,6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642,9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652,0</a:t>
                      </a:r>
                      <a:endParaRPr lang="ru-RU" sz="1500" baseline="0" dirty="0"/>
                    </a:p>
                  </a:txBody>
                  <a:tcPr/>
                </a:tc>
              </a:tr>
              <a:tr h="35378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15266,9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15842,2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16440,9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Расходы на приобретение компьютерной техники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210,8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892744"/>
              </p:ext>
            </p:extLst>
          </p:nvPr>
        </p:nvGraphicFramePr>
        <p:xfrm>
          <a:off x="457200" y="571481"/>
          <a:ext cx="8266642" cy="309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7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Выплаты на детей в возрасте от трех лет до семи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90657,6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94115,3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99360,4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75394,5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79749,4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84382,9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1061,0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1600,4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1643,8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Расходы на финансовое обеспечение деятельности мобильных бригад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384,9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440,0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386,7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364117,6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382068,4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397630,0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293217"/>
              </p:ext>
            </p:extLst>
          </p:nvPr>
        </p:nvGraphicFramePr>
        <p:xfrm>
          <a:off x="179512" y="1196752"/>
          <a:ext cx="850112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 семей с детьми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929596"/>
              </p:ext>
            </p:extLst>
          </p:nvPr>
        </p:nvGraphicFramePr>
        <p:xfrm>
          <a:off x="251520" y="1268760"/>
          <a:ext cx="8784976" cy="542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3491</TotalTime>
  <Words>824</Words>
  <Application>Microsoft Office PowerPoint</Application>
  <PresentationFormat>Экран (4:3)</PresentationFormat>
  <Paragraphs>218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1_Соседство</vt:lpstr>
      <vt:lpstr>Презентация PowerPoint</vt:lpstr>
      <vt:lpstr> Бюджет на 2022 год и плановый период 2023 и 2024 годов, утвержден Решением Собрания депутатов  Усть-Донецкого района от 21.12.2021 года № 28 «О бюджете Усть-Донецкого района на 2022 год и на плановый период 2023 и 2024 годов»</vt:lpstr>
      <vt:lpstr>Основные цели программы:</vt:lpstr>
      <vt:lpstr>  Структура   бюджета УСЗН Администрации Усть-Донецкого района на 2022г. 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Социальная поддержка населения</vt:lpstr>
      <vt:lpstr>Социальная поддержка населения семей с детьми</vt:lpstr>
      <vt:lpstr> Размеры проиндексированных  пособий с 01.01.2022г.  </vt:lpstr>
      <vt:lpstr>Презентация PowerPoint</vt:lpstr>
      <vt:lpstr>Динамика запланированных средств на выплаты на детей, рожденных третьими и последующими</vt:lpstr>
      <vt:lpstr>Социальное обслуживание граждан  пожилого возраста и инвалидов распределение бюджета на 2022 год и плановый период на 2023 и 2024 годов  по МБУ «ЦСО»  за счет средств областного и местного бюджетов на финансовое обеспечение муниципального задания</vt:lpstr>
      <vt:lpstr>Рост уровня заработной платы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Куликова</cp:lastModifiedBy>
  <cp:revision>289</cp:revision>
  <cp:lastPrinted>2019-02-20T08:28:32Z</cp:lastPrinted>
  <dcterms:created xsi:type="dcterms:W3CDTF">2015-01-27T06:14:14Z</dcterms:created>
  <dcterms:modified xsi:type="dcterms:W3CDTF">2022-02-01T11:43:40Z</dcterms:modified>
</cp:coreProperties>
</file>